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72" r:id="rId2"/>
    <p:sldId id="274" r:id="rId3"/>
    <p:sldId id="279" r:id="rId4"/>
    <p:sldId id="278" r:id="rId5"/>
    <p:sldId id="280" r:id="rId6"/>
    <p:sldId id="281" r:id="rId7"/>
    <p:sldId id="282" r:id="rId8"/>
    <p:sldId id="284" r:id="rId9"/>
    <p:sldId id="283" r:id="rId10"/>
    <p:sldId id="285" r:id="rId11"/>
    <p:sldId id="288" r:id="rId12"/>
    <p:sldId id="287" r:id="rId13"/>
    <p:sldId id="289" r:id="rId14"/>
    <p:sldId id="317" r:id="rId15"/>
    <p:sldId id="316" r:id="rId16"/>
    <p:sldId id="296" r:id="rId17"/>
    <p:sldId id="295" r:id="rId18"/>
    <p:sldId id="302" r:id="rId19"/>
    <p:sldId id="298" r:id="rId20"/>
    <p:sldId id="306" r:id="rId21"/>
    <p:sldId id="301" r:id="rId22"/>
    <p:sldId id="307" r:id="rId23"/>
    <p:sldId id="299" r:id="rId24"/>
    <p:sldId id="305" r:id="rId25"/>
    <p:sldId id="303" r:id="rId26"/>
    <p:sldId id="304" r:id="rId27"/>
    <p:sldId id="309" r:id="rId28"/>
    <p:sldId id="310" r:id="rId29"/>
    <p:sldId id="315" r:id="rId30"/>
    <p:sldId id="313" r:id="rId31"/>
  </p:sldIdLst>
  <p:sldSz cx="18288000" cy="10287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38F"/>
    <a:srgbClr val="8CC05F"/>
    <a:srgbClr val="66B636"/>
    <a:srgbClr val="73C69D"/>
    <a:srgbClr val="4F772C"/>
    <a:srgbClr val="8CB369"/>
    <a:srgbClr val="0A9396"/>
    <a:srgbClr val="016D77"/>
    <a:srgbClr val="588157"/>
    <a:srgbClr val="3A5A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9" autoAdjust="0"/>
    <p:restoredTop sz="91401" autoAdjust="0"/>
  </p:normalViewPr>
  <p:slideViewPr>
    <p:cSldViewPr>
      <p:cViewPr>
        <p:scale>
          <a:sx n="77" d="100"/>
          <a:sy n="77" d="100"/>
        </p:scale>
        <p:origin x="536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132" d="100"/>
          <a:sy n="132" d="100"/>
        </p:scale>
        <p:origin x="413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200260926288322E-2"/>
          <c:y val="1.3727199194440314E-2"/>
          <c:w val="0.67873322341556619"/>
          <c:h val="0.87253503689397316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D67-2A4F-A153-42B7920105B7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D67-2A4F-A153-42B7920105B7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D67-2A4F-A153-42B7920105B7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D67-2A4F-A153-42B7920105B7}"/>
              </c:ext>
            </c:extLst>
          </c:dPt>
          <c:dLbls>
            <c:dLbl>
              <c:idx val="0"/>
              <c:layout>
                <c:manualLayout>
                  <c:x val="-0.25951840097556522"/>
                  <c:y val="-9.696859797739079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D67-2A4F-A153-42B7920105B7}"/>
                </c:ext>
              </c:extLst>
            </c:dLbl>
            <c:dLbl>
              <c:idx val="1"/>
              <c:layout>
                <c:manualLayout>
                  <c:x val="0.20589683195977854"/>
                  <c:y val="0.1556980324078409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D67-2A4F-A153-42B7920105B7}"/>
                </c:ext>
              </c:extLst>
            </c:dLbl>
            <c:dLbl>
              <c:idx val="2"/>
              <c:layout>
                <c:manualLayout>
                  <c:x val="8.4890294165992988E-2"/>
                  <c:y val="0.2563635910953019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D67-2A4F-A153-42B7920105B7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HK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3"/>
                <c:pt idx="0">
                  <c:v>RML</c:v>
                </c:pt>
                <c:pt idx="1">
                  <c:v>Personal Loan</c:v>
                </c:pt>
                <c:pt idx="2">
                  <c:v>Credit Card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71</c:v>
                </c:pt>
                <c:pt idx="1">
                  <c:v>22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D67-2A4F-A153-42B7920105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zh-H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6B93D-F3D6-AD4D-953A-C8D3AF0266C2}" type="datetimeFigureOut">
              <a:rPr kumimoji="1" lang="zh-HK" altLang="en-US" smtClean="0"/>
              <a:t>21/02/24</a:t>
            </a:fld>
            <a:endParaRPr kumimoji="1"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6CA32-5794-D146-997A-71056E7A5CC8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123223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728912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10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519138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11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900662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12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026693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13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942226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testing</a:t>
            </a: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14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693557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15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884077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16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491527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17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381905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testing</a:t>
            </a: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18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260929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19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440927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616721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20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825321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21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267070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22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800577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23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321638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24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266171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25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7991875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26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270308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27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253048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28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312450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30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41991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3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021077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4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851638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5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017283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6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829597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7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382924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8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661372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9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673223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">
            <a:extLst>
              <a:ext uri="{FF2B5EF4-FFF2-40B4-BE49-F238E27FC236}">
                <a16:creationId xmlns:a16="http://schemas.microsoft.com/office/drawing/2014/main" id="{40BC7888-E7ED-3B7C-94A6-9C2AF497EA01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2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">
            <a:extLst>
              <a:ext uri="{FF2B5EF4-FFF2-40B4-BE49-F238E27FC236}">
                <a16:creationId xmlns:a16="http://schemas.microsoft.com/office/drawing/2014/main" id="{40BC7888-E7ED-3B7C-94A6-9C2AF497EA01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5B79FE-72FF-DC88-0DB9-9ADBA448FF4C}"/>
              </a:ext>
            </a:extLst>
          </p:cNvPr>
          <p:cNvSpPr txBox="1"/>
          <p:nvPr userDrawn="1"/>
        </p:nvSpPr>
        <p:spPr>
          <a:xfrm>
            <a:off x="111252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29971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Introduction</a:t>
            </a:r>
          </a:p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25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Result</a:t>
            </a:r>
            <a:endParaRPr kumimoji="1" lang="zh-HK" altLang="en-US" sz="2400" b="1" i="1" u="none" dirty="0">
              <a:solidFill>
                <a:schemeClr val="tx1">
                  <a:alpha val="3025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FC99D5-8D6B-0E51-A862-F0E71567EB9B}"/>
              </a:ext>
            </a:extLst>
          </p:cNvPr>
          <p:cNvSpPr txBox="1"/>
          <p:nvPr userDrawn="1"/>
        </p:nvSpPr>
        <p:spPr>
          <a:xfrm>
            <a:off x="138303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Methodology</a:t>
            </a:r>
          </a:p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 Conclusion</a:t>
            </a:r>
            <a:endParaRPr kumimoji="1" lang="zh-HK" altLang="en-US" sz="2400" b="1" i="1" u="none" dirty="0">
              <a:solidFill>
                <a:schemeClr val="tx1">
                  <a:alpha val="3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89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">
            <a:extLst>
              <a:ext uri="{FF2B5EF4-FFF2-40B4-BE49-F238E27FC236}">
                <a16:creationId xmlns:a16="http://schemas.microsoft.com/office/drawing/2014/main" id="{B5BAC5AD-638A-FE4B-3DA7-DD7AC919B0B9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5B79FE-72FF-DC88-0DB9-9ADBA448FF4C}"/>
              </a:ext>
            </a:extLst>
          </p:cNvPr>
          <p:cNvSpPr txBox="1"/>
          <p:nvPr userDrawn="1"/>
        </p:nvSpPr>
        <p:spPr>
          <a:xfrm>
            <a:off x="111252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sng" dirty="0">
                <a:solidFill>
                  <a:srgbClr val="4D27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Introduction</a:t>
            </a:r>
          </a:p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25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Result</a:t>
            </a:r>
            <a:endParaRPr kumimoji="1" lang="zh-HK" altLang="en-US" sz="2400" b="1" i="1" u="none" dirty="0">
              <a:solidFill>
                <a:schemeClr val="tx1">
                  <a:alpha val="3025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FC99D5-8D6B-0E51-A862-F0E71567EB9B}"/>
              </a:ext>
            </a:extLst>
          </p:cNvPr>
          <p:cNvSpPr txBox="1"/>
          <p:nvPr userDrawn="1"/>
        </p:nvSpPr>
        <p:spPr>
          <a:xfrm>
            <a:off x="138303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Methodology</a:t>
            </a:r>
          </a:p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 Conclusion</a:t>
            </a:r>
            <a:endParaRPr kumimoji="1" lang="zh-HK" altLang="en-US" sz="2400" b="1" i="1" u="none" dirty="0">
              <a:solidFill>
                <a:schemeClr val="tx1">
                  <a:alpha val="3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13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">
            <a:extLst>
              <a:ext uri="{FF2B5EF4-FFF2-40B4-BE49-F238E27FC236}">
                <a16:creationId xmlns:a16="http://schemas.microsoft.com/office/drawing/2014/main" id="{C303D46B-29C4-94DC-C085-F795976970CF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5B79FE-72FF-DC88-0DB9-9ADBA448FF4C}"/>
              </a:ext>
            </a:extLst>
          </p:cNvPr>
          <p:cNvSpPr txBox="1"/>
          <p:nvPr userDrawn="1"/>
        </p:nvSpPr>
        <p:spPr>
          <a:xfrm>
            <a:off x="111252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29971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Introduction</a:t>
            </a:r>
          </a:p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25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Result</a:t>
            </a:r>
            <a:endParaRPr kumimoji="1" lang="zh-HK" altLang="en-US" sz="2400" b="1" i="1" u="none" dirty="0">
              <a:solidFill>
                <a:schemeClr val="tx1">
                  <a:alpha val="3025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FC99D5-8D6B-0E51-A862-F0E71567EB9B}"/>
              </a:ext>
            </a:extLst>
          </p:cNvPr>
          <p:cNvSpPr txBox="1"/>
          <p:nvPr userDrawn="1"/>
        </p:nvSpPr>
        <p:spPr>
          <a:xfrm>
            <a:off x="138303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sng" dirty="0">
                <a:solidFill>
                  <a:srgbClr val="4D27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Methodology</a:t>
            </a:r>
          </a:p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 Conclusion</a:t>
            </a:r>
            <a:endParaRPr kumimoji="1" lang="zh-HK" altLang="en-US" sz="2400" b="1" i="1" u="none" dirty="0">
              <a:solidFill>
                <a:schemeClr val="tx1">
                  <a:alpha val="3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02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">
            <a:extLst>
              <a:ext uri="{FF2B5EF4-FFF2-40B4-BE49-F238E27FC236}">
                <a16:creationId xmlns:a16="http://schemas.microsoft.com/office/drawing/2014/main" id="{222831CF-63EE-884C-7994-97C91F746859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5B79FE-72FF-DC88-0DB9-9ADBA448FF4C}"/>
              </a:ext>
            </a:extLst>
          </p:cNvPr>
          <p:cNvSpPr txBox="1"/>
          <p:nvPr userDrawn="1"/>
        </p:nvSpPr>
        <p:spPr>
          <a:xfrm>
            <a:off x="111252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29971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Introduction</a:t>
            </a:r>
          </a:p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sng" dirty="0">
                <a:solidFill>
                  <a:srgbClr val="4D27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Result</a:t>
            </a:r>
            <a:endParaRPr kumimoji="1" lang="zh-HK" altLang="en-US" sz="2400" b="1" i="1" u="sng" dirty="0">
              <a:solidFill>
                <a:srgbClr val="4D27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FC99D5-8D6B-0E51-A862-F0E71567EB9B}"/>
              </a:ext>
            </a:extLst>
          </p:cNvPr>
          <p:cNvSpPr txBox="1"/>
          <p:nvPr userDrawn="1"/>
        </p:nvSpPr>
        <p:spPr>
          <a:xfrm>
            <a:off x="138303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Methodology</a:t>
            </a:r>
          </a:p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 Conclusion</a:t>
            </a:r>
            <a:endParaRPr kumimoji="1" lang="zh-HK" altLang="en-US" sz="2400" b="1" i="1" u="none" dirty="0">
              <a:solidFill>
                <a:schemeClr val="tx1">
                  <a:alpha val="3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427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 14">
            <a:extLst>
              <a:ext uri="{FF2B5EF4-FFF2-40B4-BE49-F238E27FC236}">
                <a16:creationId xmlns:a16="http://schemas.microsoft.com/office/drawing/2014/main" id="{054E1F61-352D-D85D-B5AF-73ADB8C99674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5B79FE-72FF-DC88-0DB9-9ADBA448FF4C}"/>
              </a:ext>
            </a:extLst>
          </p:cNvPr>
          <p:cNvSpPr txBox="1"/>
          <p:nvPr userDrawn="1"/>
        </p:nvSpPr>
        <p:spPr>
          <a:xfrm>
            <a:off x="111252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29971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Introduction</a:t>
            </a:r>
          </a:p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25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Result</a:t>
            </a:r>
            <a:endParaRPr kumimoji="1" lang="zh-HK" altLang="en-US" sz="2400" b="1" i="1" u="none" dirty="0">
              <a:solidFill>
                <a:schemeClr val="tx1">
                  <a:alpha val="3025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FC99D5-8D6B-0E51-A862-F0E71567EB9B}"/>
              </a:ext>
            </a:extLst>
          </p:cNvPr>
          <p:cNvSpPr txBox="1"/>
          <p:nvPr userDrawn="1"/>
        </p:nvSpPr>
        <p:spPr>
          <a:xfrm>
            <a:off x="138303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Methodology</a:t>
            </a:r>
          </a:p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sng" dirty="0">
                <a:solidFill>
                  <a:srgbClr val="4D27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 Conclusion</a:t>
            </a:r>
            <a:endParaRPr kumimoji="1" lang="zh-HK" altLang="en-US" sz="2400" b="1" i="1" u="sng" dirty="0">
              <a:solidFill>
                <a:srgbClr val="4D27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47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C28287E1-61D4-5F31-8019-FD3509E07434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41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zh-HK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1" r:id="rId3"/>
    <p:sldLayoutId id="2147483664" r:id="rId4"/>
    <p:sldLayoutId id="2147483663" r:id="rId5"/>
    <p:sldLayoutId id="2147483662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kma.gov.hk/eng/data-publications-and-research/data-and-statistics/monthly-statistical-bulletin/" TargetMode="External"/><Relationship Id="rId7" Type="http://schemas.openxmlformats.org/officeDocument/2006/relationships/hyperlink" Target="https://github.com/KyroKwok2021/EDA_HongKongRMLMarket" TargetMode="External"/><Relationship Id="rId2" Type="http://schemas.openxmlformats.org/officeDocument/2006/relationships/hyperlink" Target="https://www.cbre.com.hk/press-releases/hong-kong-holds-spot-as-worlds-priciest-residential-property-marke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utunn.com/en/stock/03988-HK/financial/earnings?_ftsdk=1701314165520868&amp;global_content=%7B%22promote_id%22%3A13766,%22sub_promote_id%22%3A16%7D" TargetMode="External"/><Relationship Id="rId5" Type="http://schemas.openxmlformats.org/officeDocument/2006/relationships/hyperlink" Target="https://tradingeconomics.com/hong-kong/housing-index" TargetMode="External"/><Relationship Id="rId4" Type="http://schemas.openxmlformats.org/officeDocument/2006/relationships/hyperlink" Target="https://www.censtatd.gov.hk/en/scode200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3.wdp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EA926BBB-D879-FE7C-77AC-96729564F503}"/>
              </a:ext>
            </a:extLst>
          </p:cNvPr>
          <p:cNvGrpSpPr/>
          <p:nvPr/>
        </p:nvGrpSpPr>
        <p:grpSpPr>
          <a:xfrm>
            <a:off x="0" y="1923"/>
            <a:ext cx="18288000" cy="10339630"/>
            <a:chOff x="20" y="1923"/>
            <a:chExt cx="18287980" cy="10285077"/>
          </a:xfrm>
        </p:grpSpPr>
        <p:pic>
          <p:nvPicPr>
            <p:cNvPr id="6" name="圖片 5" descr="一張含有 戶外, 天空, 雲, 天際線 的圖片&#10;&#10;自動產生的描述">
              <a:extLst>
                <a:ext uri="{FF2B5EF4-FFF2-40B4-BE49-F238E27FC236}">
                  <a16:creationId xmlns:a16="http://schemas.microsoft.com/office/drawing/2014/main" id="{1818C36B-EAA0-35DD-54EA-94EFA9A20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"/>
            <a:stretch/>
          </p:blipFill>
          <p:spPr>
            <a:xfrm>
              <a:off x="20" y="1923"/>
              <a:ext cx="18287980" cy="10285077"/>
            </a:xfrm>
            <a:prstGeom prst="rect">
              <a:avLst/>
            </a:prstGeom>
          </p:spPr>
        </p:pic>
        <p:pic>
          <p:nvPicPr>
            <p:cNvPr id="7" name="圖片 6" descr="一張含有 戶外, 天空, 雲, 天際線 的圖片&#10;&#10;自動產生的描述">
              <a:extLst>
                <a:ext uri="{FF2B5EF4-FFF2-40B4-BE49-F238E27FC236}">
                  <a16:creationId xmlns:a16="http://schemas.microsoft.com/office/drawing/2014/main" id="{C6E29A93-D428-5369-F5AF-DF0EEA8B3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" r="36083"/>
            <a:stretch/>
          </p:blipFill>
          <p:spPr>
            <a:xfrm>
              <a:off x="20" y="1923"/>
              <a:ext cx="11689060" cy="10285077"/>
            </a:xfrm>
            <a:custGeom>
              <a:avLst/>
              <a:gdLst>
                <a:gd name="connsiteX0" fmla="*/ 0 w 11689060"/>
                <a:gd name="connsiteY0" fmla="*/ 0 h 10285077"/>
                <a:gd name="connsiteX1" fmla="*/ 11689060 w 11689060"/>
                <a:gd name="connsiteY1" fmla="*/ 0 h 10285077"/>
                <a:gd name="connsiteX2" fmla="*/ 9449199 w 11689060"/>
                <a:gd name="connsiteY2" fmla="*/ 10285077 h 10285077"/>
                <a:gd name="connsiteX3" fmla="*/ 0 w 11689060"/>
                <a:gd name="connsiteY3" fmla="*/ 10285077 h 1028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89060" h="10285077">
                  <a:moveTo>
                    <a:pt x="0" y="0"/>
                  </a:moveTo>
                  <a:lnTo>
                    <a:pt x="11689060" y="0"/>
                  </a:lnTo>
                  <a:lnTo>
                    <a:pt x="9449199" y="10285077"/>
                  </a:lnTo>
                  <a:lnTo>
                    <a:pt x="0" y="10285077"/>
                  </a:lnTo>
                  <a:close/>
                </a:path>
              </a:pathLst>
            </a:cu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DE2D2720-010B-04C9-1D38-5E08982EB748}"/>
              </a:ext>
            </a:extLst>
          </p:cNvPr>
          <p:cNvSpPr/>
          <p:nvPr/>
        </p:nvSpPr>
        <p:spPr>
          <a:xfrm>
            <a:off x="6781800" y="6484552"/>
            <a:ext cx="10744200" cy="301698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B92BED7-BA52-9968-0DB3-A155D454D873}"/>
              </a:ext>
            </a:extLst>
          </p:cNvPr>
          <p:cNvGrpSpPr/>
          <p:nvPr/>
        </p:nvGrpSpPr>
        <p:grpSpPr>
          <a:xfrm>
            <a:off x="7124977" y="6652225"/>
            <a:ext cx="10057845" cy="2681637"/>
            <a:chOff x="7339602" y="6884563"/>
            <a:chExt cx="10057845" cy="2616974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8EAE9D5F-3B60-AC69-4A19-726D8964421C}"/>
                </a:ext>
              </a:extLst>
            </p:cNvPr>
            <p:cNvSpPr txBox="1"/>
            <p:nvPr/>
          </p:nvSpPr>
          <p:spPr>
            <a:xfrm>
              <a:off x="7339602" y="6884563"/>
              <a:ext cx="1005784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6000" b="1" dirty="0">
                  <a:solidFill>
                    <a:srgbClr val="303A71"/>
                  </a:solidFill>
                  <a:effectLst/>
                  <a:latin typeface="DIN Alternate" panose="020B0500000000000000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Exploratory Data Analysis </a:t>
              </a:r>
              <a:r>
                <a:rPr lang="en-US" altLang="zh-HK" sz="4800" dirty="0">
                  <a:effectLst/>
                  <a:latin typeface="DIN Alternate" panose="020B0500000000000000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in Hong Kong</a:t>
              </a:r>
              <a:r>
                <a:rPr lang="en-US" altLang="zh-HK" sz="6000" dirty="0">
                  <a:effectLst/>
                  <a:latin typeface="DIN Alternate" panose="020B0500000000000000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</a:t>
              </a:r>
              <a:r>
                <a:rPr lang="en-US" altLang="zh-HK" sz="6000" b="1" dirty="0">
                  <a:solidFill>
                    <a:srgbClr val="303A71"/>
                  </a:solidFill>
                  <a:effectLst/>
                  <a:latin typeface="DIN Alternate" panose="020B0500000000000000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RML Market</a:t>
              </a:r>
              <a:endParaRPr kumimoji="1" lang="zh-HK" altLang="en-US" sz="6000" dirty="0">
                <a:latin typeface="DIN Alternate" panose="020B0500000000000000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9D6CD512-3884-F164-07B9-8D5822D665C1}"/>
                </a:ext>
              </a:extLst>
            </p:cNvPr>
            <p:cNvSpPr txBox="1"/>
            <p:nvPr/>
          </p:nvSpPr>
          <p:spPr>
            <a:xfrm>
              <a:off x="8818612" y="8732096"/>
              <a:ext cx="70998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2400" dirty="0" err="1">
                  <a:latin typeface="DIN Alternate" panose="020B0500000000000000" pitchFamily="34" charset="0"/>
                </a:rPr>
                <a:t>Kyro</a:t>
              </a:r>
              <a:r>
                <a:rPr kumimoji="1" lang="en-US" altLang="zh-HK" sz="2400" dirty="0">
                  <a:latin typeface="DIN Alternate" panose="020B0500000000000000" pitchFamily="34" charset="0"/>
                </a:rPr>
                <a:t> 2024/01</a:t>
              </a:r>
              <a:br>
                <a:rPr kumimoji="1" lang="en-US" altLang="zh-HK" sz="2400" dirty="0">
                  <a:latin typeface="DIN Alternate" panose="020B0500000000000000" pitchFamily="34" charset="0"/>
                </a:rPr>
              </a:br>
              <a:r>
                <a:rPr kumimoji="1" lang="en-US" altLang="zh-HK" sz="2000" dirty="0">
                  <a:latin typeface="DIN Alternate" panose="020B0500000000000000" pitchFamily="34" charset="0"/>
                </a:rPr>
                <a:t>Financial Stability Surveillance Division</a:t>
              </a:r>
              <a:endParaRPr kumimoji="1" lang="zh-HK" altLang="en-US" sz="2000" dirty="0">
                <a:latin typeface="DIN Alternate" panose="020B0500000000000000" pitchFamily="34" charset="0"/>
              </a:endParaRPr>
            </a:p>
          </p:txBody>
        </p:sp>
      </p:grpSp>
      <p:sp>
        <p:nvSpPr>
          <p:cNvPr id="12" name="Freeform 10">
            <a:extLst>
              <a:ext uri="{FF2B5EF4-FFF2-40B4-BE49-F238E27FC236}">
                <a16:creationId xmlns:a16="http://schemas.microsoft.com/office/drawing/2014/main" id="{AA56B441-CCBE-A193-65B2-41E03BCE6C8E}"/>
              </a:ext>
            </a:extLst>
          </p:cNvPr>
          <p:cNvSpPr/>
          <p:nvPr/>
        </p:nvSpPr>
        <p:spPr>
          <a:xfrm>
            <a:off x="6781801" y="9527634"/>
            <a:ext cx="10744200" cy="733268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t="-187363"/>
            </a:stretch>
          </a:blipFill>
          <a:ln>
            <a:noFill/>
          </a:ln>
        </p:spPr>
        <p:txBody>
          <a:bodyPr/>
          <a:lstStyle/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59886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AD0887-4C43-F7E2-90A6-C7332DEC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-22670"/>
            <a:ext cx="9067800" cy="1333500"/>
          </a:xfrm>
        </p:spPr>
        <p:txBody>
          <a:bodyPr>
            <a:normAutofit fontScale="90000"/>
          </a:bodyPr>
          <a:lstStyle/>
          <a:p>
            <a:r>
              <a:rPr kumimoji="1" lang="en-US" altLang="zh-HK" b="1" dirty="0"/>
              <a:t>2.4 Data Analysis, Visualization</a:t>
            </a:r>
            <a:endParaRPr kumimoji="1" lang="zh-HK" altLang="en-US" b="1" dirty="0"/>
          </a:p>
        </p:txBody>
      </p:sp>
      <p:pic>
        <p:nvPicPr>
          <p:cNvPr id="57" name="圖片 56" descr="一張含有 圖表, 螢幕擷取畫面, 字型, 文字 的圖片&#10;&#10;自動產生的描述">
            <a:extLst>
              <a:ext uri="{FF2B5EF4-FFF2-40B4-BE49-F238E27FC236}">
                <a16:creationId xmlns:a16="http://schemas.microsoft.com/office/drawing/2014/main" id="{C2273C92-4500-CB87-B1E5-C16967AD9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3693" r="10440"/>
          <a:stretch>
            <a:fillRect/>
          </a:stretch>
        </p:blipFill>
        <p:spPr>
          <a:xfrm>
            <a:off x="-4024356" y="1455515"/>
            <a:ext cx="15468600" cy="11498214"/>
          </a:xfrm>
          <a:custGeom>
            <a:avLst/>
            <a:gdLst>
              <a:gd name="connsiteX0" fmla="*/ 3542227 w 11696336"/>
              <a:gd name="connsiteY0" fmla="*/ 6072162 h 8694192"/>
              <a:gd name="connsiteX1" fmla="*/ 5449855 w 11696336"/>
              <a:gd name="connsiteY1" fmla="*/ 6072162 h 8694192"/>
              <a:gd name="connsiteX2" fmla="*/ 6172442 w 11696336"/>
              <a:gd name="connsiteY2" fmla="*/ 7517334 h 8694192"/>
              <a:gd name="connsiteX3" fmla="*/ 5584012 w 11696336"/>
              <a:gd name="connsiteY3" fmla="*/ 8694192 h 8694192"/>
              <a:gd name="connsiteX4" fmla="*/ 3408071 w 11696336"/>
              <a:gd name="connsiteY4" fmla="*/ 8694192 h 8694192"/>
              <a:gd name="connsiteX5" fmla="*/ 2819641 w 11696336"/>
              <a:gd name="connsiteY5" fmla="*/ 7517334 h 8694192"/>
              <a:gd name="connsiteX6" fmla="*/ 6284943 w 11696336"/>
              <a:gd name="connsiteY6" fmla="*/ 4550989 h 8694192"/>
              <a:gd name="connsiteX7" fmla="*/ 8192571 w 11696336"/>
              <a:gd name="connsiteY7" fmla="*/ 4550989 h 8694192"/>
              <a:gd name="connsiteX8" fmla="*/ 8915157 w 11696336"/>
              <a:gd name="connsiteY8" fmla="*/ 5996161 h 8694192"/>
              <a:gd name="connsiteX9" fmla="*/ 8192571 w 11696336"/>
              <a:gd name="connsiteY9" fmla="*/ 7441332 h 8694192"/>
              <a:gd name="connsiteX10" fmla="*/ 6284943 w 11696336"/>
              <a:gd name="connsiteY10" fmla="*/ 7441332 h 8694192"/>
              <a:gd name="connsiteX11" fmla="*/ 5562357 w 11696336"/>
              <a:gd name="connsiteY11" fmla="*/ 5996161 h 8694192"/>
              <a:gd name="connsiteX12" fmla="*/ 722585 w 11696336"/>
              <a:gd name="connsiteY12" fmla="*/ 4541293 h 8694192"/>
              <a:gd name="connsiteX13" fmla="*/ 2630213 w 11696336"/>
              <a:gd name="connsiteY13" fmla="*/ 4541293 h 8694192"/>
              <a:gd name="connsiteX14" fmla="*/ 3352799 w 11696336"/>
              <a:gd name="connsiteY14" fmla="*/ 5986465 h 8694192"/>
              <a:gd name="connsiteX15" fmla="*/ 2630213 w 11696336"/>
              <a:gd name="connsiteY15" fmla="*/ 7431636 h 8694192"/>
              <a:gd name="connsiteX16" fmla="*/ 722585 w 11696336"/>
              <a:gd name="connsiteY16" fmla="*/ 7431636 h 8694192"/>
              <a:gd name="connsiteX17" fmla="*/ 0 w 11696336"/>
              <a:gd name="connsiteY17" fmla="*/ 5986465 h 8694192"/>
              <a:gd name="connsiteX18" fmla="*/ 3503765 w 11696336"/>
              <a:gd name="connsiteY18" fmla="*/ 3027529 h 8694192"/>
              <a:gd name="connsiteX19" fmla="*/ 5411392 w 11696336"/>
              <a:gd name="connsiteY19" fmla="*/ 3027529 h 8694192"/>
              <a:gd name="connsiteX20" fmla="*/ 6133979 w 11696336"/>
              <a:gd name="connsiteY20" fmla="*/ 4472701 h 8694192"/>
              <a:gd name="connsiteX21" fmla="*/ 5411392 w 11696336"/>
              <a:gd name="connsiteY21" fmla="*/ 5917872 h 8694192"/>
              <a:gd name="connsiteX22" fmla="*/ 3503765 w 11696336"/>
              <a:gd name="connsiteY22" fmla="*/ 5917872 h 8694192"/>
              <a:gd name="connsiteX23" fmla="*/ 2781178 w 11696336"/>
              <a:gd name="connsiteY23" fmla="*/ 4472701 h 8694192"/>
              <a:gd name="connsiteX24" fmla="*/ 9066122 w 11696336"/>
              <a:gd name="connsiteY24" fmla="*/ 3017289 h 8694192"/>
              <a:gd name="connsiteX25" fmla="*/ 10973750 w 11696336"/>
              <a:gd name="connsiteY25" fmla="*/ 3017289 h 8694192"/>
              <a:gd name="connsiteX26" fmla="*/ 11696336 w 11696336"/>
              <a:gd name="connsiteY26" fmla="*/ 4462461 h 8694192"/>
              <a:gd name="connsiteX27" fmla="*/ 10973750 w 11696336"/>
              <a:gd name="connsiteY27" fmla="*/ 5907632 h 8694192"/>
              <a:gd name="connsiteX28" fmla="*/ 9066122 w 11696336"/>
              <a:gd name="connsiteY28" fmla="*/ 5907632 h 8694192"/>
              <a:gd name="connsiteX29" fmla="*/ 8343536 w 11696336"/>
              <a:gd name="connsiteY29" fmla="*/ 4462461 h 8694192"/>
              <a:gd name="connsiteX30" fmla="*/ 722586 w 11696336"/>
              <a:gd name="connsiteY30" fmla="*/ 1513764 h 8694192"/>
              <a:gd name="connsiteX31" fmla="*/ 2630214 w 11696336"/>
              <a:gd name="connsiteY31" fmla="*/ 1513764 h 8694192"/>
              <a:gd name="connsiteX32" fmla="*/ 3352800 w 11696336"/>
              <a:gd name="connsiteY32" fmla="*/ 2958936 h 8694192"/>
              <a:gd name="connsiteX33" fmla="*/ 2630214 w 11696336"/>
              <a:gd name="connsiteY33" fmla="*/ 4404107 h 8694192"/>
              <a:gd name="connsiteX34" fmla="*/ 722586 w 11696336"/>
              <a:gd name="connsiteY34" fmla="*/ 4404107 h 8694192"/>
              <a:gd name="connsiteX35" fmla="*/ 0 w 11696336"/>
              <a:gd name="connsiteY35" fmla="*/ 2958936 h 8694192"/>
              <a:gd name="connsiteX36" fmla="*/ 6284943 w 11696336"/>
              <a:gd name="connsiteY36" fmla="*/ 1508644 h 8694192"/>
              <a:gd name="connsiteX37" fmla="*/ 8192571 w 11696336"/>
              <a:gd name="connsiteY37" fmla="*/ 1508644 h 8694192"/>
              <a:gd name="connsiteX38" fmla="*/ 8915157 w 11696336"/>
              <a:gd name="connsiteY38" fmla="*/ 2953816 h 8694192"/>
              <a:gd name="connsiteX39" fmla="*/ 8192571 w 11696336"/>
              <a:gd name="connsiteY39" fmla="*/ 4398987 h 8694192"/>
              <a:gd name="connsiteX40" fmla="*/ 6284943 w 11696336"/>
              <a:gd name="connsiteY40" fmla="*/ 4398987 h 8694192"/>
              <a:gd name="connsiteX41" fmla="*/ 5562357 w 11696336"/>
              <a:gd name="connsiteY41" fmla="*/ 2953816 h 8694192"/>
              <a:gd name="connsiteX42" fmla="*/ 3503765 w 11696336"/>
              <a:gd name="connsiteY42" fmla="*/ 0 h 8694192"/>
              <a:gd name="connsiteX43" fmla="*/ 5411392 w 11696336"/>
              <a:gd name="connsiteY43" fmla="*/ 0 h 8694192"/>
              <a:gd name="connsiteX44" fmla="*/ 6133979 w 11696336"/>
              <a:gd name="connsiteY44" fmla="*/ 1445171 h 8694192"/>
              <a:gd name="connsiteX45" fmla="*/ 5411392 w 11696336"/>
              <a:gd name="connsiteY45" fmla="*/ 2890342 h 8694192"/>
              <a:gd name="connsiteX46" fmla="*/ 3503765 w 11696336"/>
              <a:gd name="connsiteY46" fmla="*/ 2890342 h 8694192"/>
              <a:gd name="connsiteX47" fmla="*/ 2781178 w 11696336"/>
              <a:gd name="connsiteY47" fmla="*/ 1445171 h 869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96336" h="8694192">
                <a:moveTo>
                  <a:pt x="3542227" y="6072162"/>
                </a:moveTo>
                <a:lnTo>
                  <a:pt x="5449855" y="6072162"/>
                </a:lnTo>
                <a:lnTo>
                  <a:pt x="6172442" y="7517334"/>
                </a:lnTo>
                <a:lnTo>
                  <a:pt x="5584012" y="8694192"/>
                </a:lnTo>
                <a:lnTo>
                  <a:pt x="3408071" y="8694192"/>
                </a:lnTo>
                <a:lnTo>
                  <a:pt x="2819641" y="7517334"/>
                </a:lnTo>
                <a:close/>
                <a:moveTo>
                  <a:pt x="6284943" y="4550989"/>
                </a:moveTo>
                <a:lnTo>
                  <a:pt x="8192571" y="4550989"/>
                </a:lnTo>
                <a:lnTo>
                  <a:pt x="8915157" y="5996161"/>
                </a:lnTo>
                <a:lnTo>
                  <a:pt x="8192571" y="7441332"/>
                </a:lnTo>
                <a:lnTo>
                  <a:pt x="6284943" y="7441332"/>
                </a:lnTo>
                <a:lnTo>
                  <a:pt x="5562357" y="5996161"/>
                </a:lnTo>
                <a:close/>
                <a:moveTo>
                  <a:pt x="722585" y="4541293"/>
                </a:moveTo>
                <a:lnTo>
                  <a:pt x="2630213" y="4541293"/>
                </a:lnTo>
                <a:lnTo>
                  <a:pt x="3352799" y="5986465"/>
                </a:lnTo>
                <a:lnTo>
                  <a:pt x="2630213" y="7431636"/>
                </a:lnTo>
                <a:lnTo>
                  <a:pt x="722585" y="7431636"/>
                </a:lnTo>
                <a:lnTo>
                  <a:pt x="0" y="5986465"/>
                </a:lnTo>
                <a:close/>
                <a:moveTo>
                  <a:pt x="3503765" y="3027529"/>
                </a:moveTo>
                <a:lnTo>
                  <a:pt x="5411392" y="3027529"/>
                </a:lnTo>
                <a:lnTo>
                  <a:pt x="6133979" y="4472701"/>
                </a:lnTo>
                <a:lnTo>
                  <a:pt x="5411392" y="5917872"/>
                </a:lnTo>
                <a:lnTo>
                  <a:pt x="3503765" y="5917872"/>
                </a:lnTo>
                <a:lnTo>
                  <a:pt x="2781178" y="4472701"/>
                </a:lnTo>
                <a:close/>
                <a:moveTo>
                  <a:pt x="9066122" y="3017289"/>
                </a:moveTo>
                <a:lnTo>
                  <a:pt x="10973750" y="3017289"/>
                </a:lnTo>
                <a:lnTo>
                  <a:pt x="11696336" y="4462461"/>
                </a:lnTo>
                <a:lnTo>
                  <a:pt x="10973750" y="5907632"/>
                </a:lnTo>
                <a:lnTo>
                  <a:pt x="9066122" y="5907632"/>
                </a:lnTo>
                <a:lnTo>
                  <a:pt x="8343536" y="4462461"/>
                </a:lnTo>
                <a:close/>
                <a:moveTo>
                  <a:pt x="722586" y="1513764"/>
                </a:moveTo>
                <a:lnTo>
                  <a:pt x="2630214" y="1513764"/>
                </a:lnTo>
                <a:lnTo>
                  <a:pt x="3352800" y="2958936"/>
                </a:lnTo>
                <a:lnTo>
                  <a:pt x="2630214" y="4404107"/>
                </a:lnTo>
                <a:lnTo>
                  <a:pt x="722586" y="4404107"/>
                </a:lnTo>
                <a:lnTo>
                  <a:pt x="0" y="2958936"/>
                </a:lnTo>
                <a:close/>
                <a:moveTo>
                  <a:pt x="6284943" y="1508644"/>
                </a:moveTo>
                <a:lnTo>
                  <a:pt x="8192571" y="1508644"/>
                </a:lnTo>
                <a:lnTo>
                  <a:pt x="8915157" y="2953816"/>
                </a:lnTo>
                <a:lnTo>
                  <a:pt x="8192571" y="4398987"/>
                </a:lnTo>
                <a:lnTo>
                  <a:pt x="6284943" y="4398987"/>
                </a:lnTo>
                <a:lnTo>
                  <a:pt x="5562357" y="2953816"/>
                </a:lnTo>
                <a:close/>
                <a:moveTo>
                  <a:pt x="3503765" y="0"/>
                </a:moveTo>
                <a:lnTo>
                  <a:pt x="5411392" y="0"/>
                </a:lnTo>
                <a:lnTo>
                  <a:pt x="6133979" y="1445171"/>
                </a:lnTo>
                <a:lnTo>
                  <a:pt x="5411392" y="2890342"/>
                </a:lnTo>
                <a:lnTo>
                  <a:pt x="3503765" y="2890342"/>
                </a:lnTo>
                <a:lnTo>
                  <a:pt x="2781178" y="1445171"/>
                </a:lnTo>
                <a:close/>
              </a:path>
            </a:pathLst>
          </a:custGeom>
          <a:noFill/>
          <a:ln w="25400">
            <a:solidFill>
              <a:srgbClr val="38194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圓角矩形 59">
            <a:extLst>
              <a:ext uri="{FF2B5EF4-FFF2-40B4-BE49-F238E27FC236}">
                <a16:creationId xmlns:a16="http://schemas.microsoft.com/office/drawing/2014/main" id="{DBFC4A5A-00EE-ECE9-3928-5FD29A7801D5}"/>
              </a:ext>
            </a:extLst>
          </p:cNvPr>
          <p:cNvSpPr/>
          <p:nvPr/>
        </p:nvSpPr>
        <p:spPr>
          <a:xfrm>
            <a:off x="3862344" y="4678585"/>
            <a:ext cx="3352800" cy="1638300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3500" b="1" dirty="0">
                <a:latin typeface="Arial" panose="020B0604020202020204" pitchFamily="34" charset="0"/>
                <a:cs typeface="Arial" panose="020B0604020202020204" pitchFamily="34" charset="0"/>
              </a:rPr>
              <a:t>Segmentation Analysis</a:t>
            </a:r>
            <a:endParaRPr kumimoji="1" lang="zh-HK" altLang="en-US" sz="3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圓角矩形 60">
            <a:extLst>
              <a:ext uri="{FF2B5EF4-FFF2-40B4-BE49-F238E27FC236}">
                <a16:creationId xmlns:a16="http://schemas.microsoft.com/office/drawing/2014/main" id="{E578F3D9-545F-759C-C4CC-5DC41A240FAD}"/>
              </a:ext>
            </a:extLst>
          </p:cNvPr>
          <p:cNvSpPr/>
          <p:nvPr/>
        </p:nvSpPr>
        <p:spPr>
          <a:xfrm>
            <a:off x="128544" y="6583585"/>
            <a:ext cx="3352800" cy="1638300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3500" b="1" dirty="0">
                <a:latin typeface="Arial" panose="020B0604020202020204" pitchFamily="34" charset="0"/>
                <a:cs typeface="Arial" panose="020B0604020202020204" pitchFamily="34" charset="0"/>
              </a:rPr>
              <a:t>Descriptive Analysis</a:t>
            </a:r>
            <a:endParaRPr kumimoji="1" lang="zh-HK" altLang="en-US" sz="3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圓角矩形 61">
            <a:extLst>
              <a:ext uri="{FF2B5EF4-FFF2-40B4-BE49-F238E27FC236}">
                <a16:creationId xmlns:a16="http://schemas.microsoft.com/office/drawing/2014/main" id="{A1997449-E131-AC3D-AE06-2A06DE99A251}"/>
              </a:ext>
            </a:extLst>
          </p:cNvPr>
          <p:cNvSpPr/>
          <p:nvPr/>
        </p:nvSpPr>
        <p:spPr>
          <a:xfrm>
            <a:off x="7481844" y="6583585"/>
            <a:ext cx="3352800" cy="1638300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3500" b="1" dirty="0">
                <a:latin typeface="Arial" panose="020B0604020202020204" pitchFamily="34" charset="0"/>
                <a:cs typeface="Arial" panose="020B0604020202020204" pitchFamily="34" charset="0"/>
              </a:rPr>
              <a:t>Correlation Analysis</a:t>
            </a:r>
            <a:endParaRPr kumimoji="1" lang="zh-HK" altLang="en-US" sz="3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7" name="圓角矩形 1026">
            <a:extLst>
              <a:ext uri="{FF2B5EF4-FFF2-40B4-BE49-F238E27FC236}">
                <a16:creationId xmlns:a16="http://schemas.microsoft.com/office/drawing/2014/main" id="{B10F668A-C260-E3C3-DFCC-604F27D9F3B2}"/>
              </a:ext>
            </a:extLst>
          </p:cNvPr>
          <p:cNvSpPr/>
          <p:nvPr/>
        </p:nvSpPr>
        <p:spPr>
          <a:xfrm>
            <a:off x="11755917" y="1849500"/>
            <a:ext cx="4246084" cy="1008000"/>
          </a:xfrm>
          <a:prstGeom prst="roundRect">
            <a:avLst/>
          </a:prstGeom>
          <a:solidFill>
            <a:srgbClr val="462154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HK" sz="3500" b="1" u="sng" dirty="0">
                <a:latin typeface="Arial" panose="020B0604020202020204" pitchFamily="34" charset="0"/>
                <a:cs typeface="Arial" panose="020B0604020202020204" pitchFamily="34" charset="0"/>
              </a:rPr>
              <a:t>Analysis Tools</a:t>
            </a:r>
            <a:endParaRPr kumimoji="1" lang="zh-HK" altLang="en-US" sz="35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9" name="文字方塊 1028">
            <a:extLst>
              <a:ext uri="{FF2B5EF4-FFF2-40B4-BE49-F238E27FC236}">
                <a16:creationId xmlns:a16="http://schemas.microsoft.com/office/drawing/2014/main" id="{0FDDDCC4-1821-77D1-7C06-ED2844E0ACAC}"/>
              </a:ext>
            </a:extLst>
          </p:cNvPr>
          <p:cNvSpPr txBox="1"/>
          <p:nvPr/>
        </p:nvSpPr>
        <p:spPr>
          <a:xfrm>
            <a:off x="16693116" y="82933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HK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653777-D778-662F-F377-6497F2B7B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44" y="2065115"/>
            <a:ext cx="203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圓角矩形 1029">
            <a:extLst>
              <a:ext uri="{FF2B5EF4-FFF2-40B4-BE49-F238E27FC236}">
                <a16:creationId xmlns:a16="http://schemas.microsoft.com/office/drawing/2014/main" id="{242E794C-D922-D0B3-ED79-33A8EC332A9F}"/>
              </a:ext>
            </a:extLst>
          </p:cNvPr>
          <p:cNvSpPr/>
          <p:nvPr/>
        </p:nvSpPr>
        <p:spPr>
          <a:xfrm>
            <a:off x="11755916" y="5623100"/>
            <a:ext cx="5121931" cy="1008000"/>
          </a:xfrm>
          <a:prstGeom prst="roundRect">
            <a:avLst/>
          </a:prstGeom>
          <a:solidFill>
            <a:srgbClr val="462154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HK" sz="3500" b="1" u="sng" dirty="0">
                <a:latin typeface="Arial" panose="020B0604020202020204" pitchFamily="34" charset="0"/>
                <a:cs typeface="Arial" panose="020B0604020202020204" pitchFamily="34" charset="0"/>
              </a:rPr>
              <a:t>Visualization Methods</a:t>
            </a:r>
            <a:endParaRPr kumimoji="1" lang="zh-HK" altLang="en-US" sz="35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1" name="文字方塊 1030">
            <a:extLst>
              <a:ext uri="{FF2B5EF4-FFF2-40B4-BE49-F238E27FC236}">
                <a16:creationId xmlns:a16="http://schemas.microsoft.com/office/drawing/2014/main" id="{5C5409B9-1E63-D008-CB2C-11920D52E055}"/>
              </a:ext>
            </a:extLst>
          </p:cNvPr>
          <p:cNvSpPr txBox="1"/>
          <p:nvPr/>
        </p:nvSpPr>
        <p:spPr>
          <a:xfrm>
            <a:off x="12034848" y="6743700"/>
            <a:ext cx="371933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Pie 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Bar 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Time Series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Regression plot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2" name="文字方塊 1031">
            <a:extLst>
              <a:ext uri="{FF2B5EF4-FFF2-40B4-BE49-F238E27FC236}">
                <a16:creationId xmlns:a16="http://schemas.microsoft.com/office/drawing/2014/main" id="{59558159-E09C-F6EA-2EA5-162E507F4935}"/>
              </a:ext>
            </a:extLst>
          </p:cNvPr>
          <p:cNvSpPr txBox="1"/>
          <p:nvPr/>
        </p:nvSpPr>
        <p:spPr>
          <a:xfrm>
            <a:off x="12192000" y="2978055"/>
            <a:ext cx="3315586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Python packages used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Datetime</a:t>
            </a:r>
          </a:p>
        </p:txBody>
      </p:sp>
      <p:sp>
        <p:nvSpPr>
          <p:cNvPr id="1034" name="文字方塊 1033">
            <a:extLst>
              <a:ext uri="{FF2B5EF4-FFF2-40B4-BE49-F238E27FC236}">
                <a16:creationId xmlns:a16="http://schemas.microsoft.com/office/drawing/2014/main" id="{CF7735EF-CB82-938A-380E-634E703414ED}"/>
              </a:ext>
            </a:extLst>
          </p:cNvPr>
          <p:cNvSpPr txBox="1"/>
          <p:nvPr/>
        </p:nvSpPr>
        <p:spPr>
          <a:xfrm>
            <a:off x="14354544" y="3532053"/>
            <a:ext cx="2306084" cy="113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Seaborn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64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6A60F74-CEA7-3635-9E7F-B59AE552E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51571"/>
            <a:ext cx="10058396" cy="6877409"/>
          </a:xfrm>
          <a:prstGeom prst="rect">
            <a:avLst/>
          </a:prstGeom>
        </p:spPr>
      </p:pic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81828B66-EF4E-50E0-97D2-7E9ED2104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833210"/>
              </p:ext>
            </p:extLst>
          </p:nvPr>
        </p:nvGraphicFramePr>
        <p:xfrm>
          <a:off x="11157488" y="2651571"/>
          <a:ext cx="3538870" cy="401255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342120">
                  <a:extLst>
                    <a:ext uri="{9D8B030D-6E8A-4147-A177-3AD203B41FA5}">
                      <a16:colId xmlns:a16="http://schemas.microsoft.com/office/drawing/2014/main" val="1372466174"/>
                    </a:ext>
                  </a:extLst>
                </a:gridCol>
                <a:gridCol w="1196750">
                  <a:extLst>
                    <a:ext uri="{9D8B030D-6E8A-4147-A177-3AD203B41FA5}">
                      <a16:colId xmlns:a16="http://schemas.microsoft.com/office/drawing/2014/main" val="111622704"/>
                    </a:ext>
                  </a:extLst>
                </a:gridCol>
              </a:tblGrid>
              <a:tr h="41208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Metrics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 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719034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4578"/>
                  </a:ext>
                </a:extLst>
              </a:tr>
              <a:tr h="458517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033531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Std.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46169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12608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Lower Quartile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073767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19409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Upper Quartile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87987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1.43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10087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FB688849-1823-C49E-E7D0-D3D2C7F20DFC}"/>
              </a:ext>
            </a:extLst>
          </p:cNvPr>
          <p:cNvSpPr txBox="1"/>
          <p:nvPr/>
        </p:nvSpPr>
        <p:spPr>
          <a:xfrm>
            <a:off x="11125200" y="7200900"/>
            <a:ext cx="5715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mean delinquency ratio is less than </a:t>
            </a:r>
            <a:r>
              <a:rPr kumimoji="1" lang="en-US" altLang="zh-HK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0.3%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, among the 287 months (23years) data, indicating a low overall rate of delinquency. 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A5B0F23-CA3D-BD38-AA19-A903907D3062}"/>
              </a:ext>
            </a:extLst>
          </p:cNvPr>
          <p:cNvSpPr txBox="1"/>
          <p:nvPr/>
        </p:nvSpPr>
        <p:spPr>
          <a:xfrm>
            <a:off x="685800" y="1536413"/>
            <a:ext cx="11353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Low delinquency and </a:t>
            </a:r>
            <a:r>
              <a:rPr lang="en-US" altLang="zh-HK" sz="3200" b="1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rescheduled </a:t>
            </a:r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ratio (3 month)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29B63CD-D8B3-6C78-DF5A-20B498474C05}"/>
              </a:ext>
            </a:extLst>
          </p:cNvPr>
          <p:cNvGrpSpPr/>
          <p:nvPr/>
        </p:nvGrpSpPr>
        <p:grpSpPr>
          <a:xfrm>
            <a:off x="533400" y="1409700"/>
            <a:ext cx="2590117" cy="838200"/>
            <a:chOff x="1015508" y="2956071"/>
            <a:chExt cx="1512001" cy="587229"/>
          </a:xfrm>
        </p:grpSpPr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AC2EAC00-1D13-5176-3DF7-0E45569FF4A5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B1115C29-2EAA-6703-43A1-54C821CF7F7A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FE2128E8-5F7D-D5EE-F90C-0B397A71FD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815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0" y="1536413"/>
            <a:ext cx="11353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Stable delinquency and </a:t>
            </a:r>
            <a:r>
              <a:rPr lang="en-US" altLang="zh-HK" sz="3200" b="1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rescheduled </a:t>
            </a:r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ratio (3 month)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700"/>
            <a:ext cx="2590117" cy="838200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4FDA6314-5165-5E36-27EE-962CCECDD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2400300"/>
            <a:ext cx="9677404" cy="39312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1E88DDC-B765-FE32-44F5-C912B6858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" y="6317336"/>
            <a:ext cx="9677402" cy="393122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480B80E-F312-5009-8BAF-D51E37CEFCF6}"/>
              </a:ext>
            </a:extLst>
          </p:cNvPr>
          <p:cNvSpPr txBox="1"/>
          <p:nvPr/>
        </p:nvSpPr>
        <p:spPr>
          <a:xfrm>
            <a:off x="10591800" y="2400300"/>
            <a:ext cx="6858000" cy="515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414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delinquency ratio has consistently remained below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HK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2% 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over the 10-year period</a:t>
            </a:r>
          </a:p>
          <a:p>
            <a:pPr algn="just"/>
            <a:endParaRPr kumimoji="1" lang="en-US" altLang="zh-HK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ts val="414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rescheduled loan ratio has consistently remained below </a:t>
            </a:r>
            <a:r>
              <a:rPr kumimoji="1" lang="en-US" altLang="zh-HK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0.01%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over the 10-year period</a:t>
            </a:r>
          </a:p>
          <a:p>
            <a:pPr algn="just"/>
            <a:endParaRPr kumimoji="1" lang="en-US" altLang="zh-HK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ts val="424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However, the delinquency ratio has experienced a slight increase recently. It is consistently increasing from </a:t>
            </a:r>
            <a:r>
              <a:rPr kumimoji="1" lang="en-US" altLang="zh-HK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0.03%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kumimoji="1" lang="en-US" altLang="zh-HK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0.08% 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start from year of 2022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CFD1DAF-7B26-79F8-CF83-61FF2C79606A}"/>
              </a:ext>
            </a:extLst>
          </p:cNvPr>
          <p:cNvCxnSpPr>
            <a:cxnSpLocks/>
          </p:cNvCxnSpPr>
          <p:nvPr/>
        </p:nvCxnSpPr>
        <p:spPr>
          <a:xfrm flipV="1">
            <a:off x="8801101" y="5086067"/>
            <a:ext cx="1066800" cy="228600"/>
          </a:xfrm>
          <a:prstGeom prst="straightConnector1">
            <a:avLst/>
          </a:prstGeom>
          <a:ln w="25400">
            <a:solidFill>
              <a:srgbClr val="BE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A3818A50-49E5-1469-C5F7-A63757B53A35}"/>
              </a:ext>
            </a:extLst>
          </p:cNvPr>
          <p:cNvCxnSpPr>
            <a:cxnSpLocks/>
          </p:cNvCxnSpPr>
          <p:nvPr/>
        </p:nvCxnSpPr>
        <p:spPr>
          <a:xfrm>
            <a:off x="6019800" y="9410700"/>
            <a:ext cx="3581400" cy="0"/>
          </a:xfrm>
          <a:prstGeom prst="straightConnector1">
            <a:avLst/>
          </a:prstGeom>
          <a:ln w="25400">
            <a:solidFill>
              <a:srgbClr val="BE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D17CD266-EEA9-CAA5-62C2-F475A3EA0A3A}"/>
              </a:ext>
            </a:extLst>
          </p:cNvPr>
          <p:cNvCxnSpPr>
            <a:cxnSpLocks/>
          </p:cNvCxnSpPr>
          <p:nvPr/>
        </p:nvCxnSpPr>
        <p:spPr>
          <a:xfrm>
            <a:off x="3123515" y="6896100"/>
            <a:ext cx="2515285" cy="2362200"/>
          </a:xfrm>
          <a:prstGeom prst="straightConnector1">
            <a:avLst/>
          </a:prstGeom>
          <a:ln w="25400">
            <a:solidFill>
              <a:srgbClr val="BE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BEDD9425-B625-382E-5A93-C19C89A832AA}"/>
              </a:ext>
            </a:extLst>
          </p:cNvPr>
          <p:cNvCxnSpPr>
            <a:cxnSpLocks/>
          </p:cNvCxnSpPr>
          <p:nvPr/>
        </p:nvCxnSpPr>
        <p:spPr>
          <a:xfrm>
            <a:off x="2514600" y="3090472"/>
            <a:ext cx="1676400" cy="2236265"/>
          </a:xfrm>
          <a:prstGeom prst="straightConnector1">
            <a:avLst/>
          </a:prstGeom>
          <a:ln w="25400">
            <a:solidFill>
              <a:srgbClr val="BE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F09AF1BC-35A1-8E24-8FA2-61A7AC3D4203}"/>
              </a:ext>
            </a:extLst>
          </p:cNvPr>
          <p:cNvCxnSpPr>
            <a:cxnSpLocks/>
          </p:cNvCxnSpPr>
          <p:nvPr/>
        </p:nvCxnSpPr>
        <p:spPr>
          <a:xfrm>
            <a:off x="4953000" y="5448300"/>
            <a:ext cx="3581400" cy="0"/>
          </a:xfrm>
          <a:prstGeom prst="straightConnector1">
            <a:avLst/>
          </a:prstGeom>
          <a:ln w="25400">
            <a:solidFill>
              <a:srgbClr val="BE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81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0" y="1536413"/>
            <a:ext cx="11353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Stable delinquency and </a:t>
            </a:r>
            <a:r>
              <a:rPr lang="en-US" altLang="zh-HK" sz="3200" b="1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rescheduled </a:t>
            </a:r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ratio (3 month)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700"/>
            <a:ext cx="2590117" cy="838200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5830744-9F1B-3D80-88E2-5EB39265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2355208"/>
            <a:ext cx="8484212" cy="393121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9364EC3-E1F3-9C95-0833-87BDCF4D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8" y="6200302"/>
            <a:ext cx="8484203" cy="3931214"/>
          </a:xfrm>
          <a:prstGeom prst="rect">
            <a:avLst/>
          </a:prstGeom>
        </p:spPr>
      </p:pic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CFD1DAF-7B26-79F8-CF83-61FF2C79606A}"/>
              </a:ext>
            </a:extLst>
          </p:cNvPr>
          <p:cNvCxnSpPr>
            <a:cxnSpLocks/>
          </p:cNvCxnSpPr>
          <p:nvPr/>
        </p:nvCxnSpPr>
        <p:spPr>
          <a:xfrm flipV="1">
            <a:off x="7467600" y="5204141"/>
            <a:ext cx="1066800" cy="228600"/>
          </a:xfrm>
          <a:prstGeom prst="straightConnector1">
            <a:avLst/>
          </a:prstGeom>
          <a:ln w="25400">
            <a:solidFill>
              <a:srgbClr val="A086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DDCB080-9F42-4BFF-286E-FD87859349D5}"/>
              </a:ext>
            </a:extLst>
          </p:cNvPr>
          <p:cNvGrpSpPr/>
          <p:nvPr/>
        </p:nvGrpSpPr>
        <p:grpSpPr>
          <a:xfrm>
            <a:off x="9906000" y="2640489"/>
            <a:ext cx="7288504" cy="1336074"/>
            <a:chOff x="10134600" y="2664426"/>
            <a:chExt cx="7288504" cy="133607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A8953449-0BE8-6A11-B8B7-BE3D4B3A1702}"/>
                </a:ext>
              </a:extLst>
            </p:cNvPr>
            <p:cNvSpPr txBox="1"/>
            <p:nvPr/>
          </p:nvSpPr>
          <p:spPr>
            <a:xfrm>
              <a:off x="10260304" y="2793854"/>
              <a:ext cx="71628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Strong financial health and stability among borrowers</a:t>
              </a:r>
              <a:endParaRPr lang="zh-HK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90452B9C-908A-8515-244B-1318B55DA488}"/>
                </a:ext>
              </a:extLst>
            </p:cNvPr>
            <p:cNvGrpSpPr/>
            <p:nvPr/>
          </p:nvGrpSpPr>
          <p:grpSpPr>
            <a:xfrm>
              <a:off x="10134600" y="2664426"/>
              <a:ext cx="2590117" cy="1336074"/>
              <a:chOff x="1015508" y="2956071"/>
              <a:chExt cx="1512001" cy="587229"/>
            </a:xfrm>
          </p:grpSpPr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23712041-0C6D-2B62-BF96-C8E48172B600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AA157BC0-9D97-EDC2-359A-13D91BE3E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642C31D3-A3D4-491D-D6FA-C9566BBD89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0EAC761-9757-E333-3979-1A7998B90F36}"/>
              </a:ext>
            </a:extLst>
          </p:cNvPr>
          <p:cNvGrpSpPr/>
          <p:nvPr/>
        </p:nvGrpSpPr>
        <p:grpSpPr>
          <a:xfrm>
            <a:off x="9906000" y="5747892"/>
            <a:ext cx="7296124" cy="1336074"/>
            <a:chOff x="9906000" y="5747892"/>
            <a:chExt cx="7296124" cy="1336074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41CDC506-8180-6E3C-0E3C-B86F264ACEC8}"/>
                </a:ext>
              </a:extLst>
            </p:cNvPr>
            <p:cNvSpPr txBox="1"/>
            <p:nvPr/>
          </p:nvSpPr>
          <p:spPr>
            <a:xfrm>
              <a:off x="10039324" y="5877320"/>
              <a:ext cx="71628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Efficient risk management by lenders</a:t>
              </a:r>
              <a:endParaRPr lang="zh-HK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80407CE-4E8D-7F2D-8305-0E87B2AA91B6}"/>
                </a:ext>
              </a:extLst>
            </p:cNvPr>
            <p:cNvGrpSpPr/>
            <p:nvPr/>
          </p:nvGrpSpPr>
          <p:grpSpPr>
            <a:xfrm>
              <a:off x="9906000" y="5747892"/>
              <a:ext cx="2590117" cy="1336074"/>
              <a:chOff x="1015508" y="2956071"/>
              <a:chExt cx="1512001" cy="587229"/>
            </a:xfrm>
          </p:grpSpPr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10F3A2C4-B50D-3F5A-C772-8547AA408C5F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866863C0-E6A1-01A3-8E95-6995667C74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7CEE90A0-1F5C-3FD9-D969-25AC72FFE1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204CF7F-D48A-7203-F61C-B69D74586696}"/>
              </a:ext>
            </a:extLst>
          </p:cNvPr>
          <p:cNvSpPr txBox="1"/>
          <p:nvPr/>
        </p:nvSpPr>
        <p:spPr>
          <a:xfrm>
            <a:off x="10039324" y="4162328"/>
            <a:ext cx="6884696" cy="880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180"/>
              </a:lnSpc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Borrowers are generally able to meet their debt obligations on time</a:t>
            </a:r>
            <a:endParaRPr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1E86FD9-49E3-BDFB-024B-FB3BE00821D0}"/>
              </a:ext>
            </a:extLst>
          </p:cNvPr>
          <p:cNvSpPr txBox="1"/>
          <p:nvPr/>
        </p:nvSpPr>
        <p:spPr>
          <a:xfrm>
            <a:off x="10224207" y="7252949"/>
            <a:ext cx="7479743" cy="1641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80"/>
              </a:lnSpc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Lenders are making efficient lending decisions and maintaining rigorous credit assessments</a:t>
            </a:r>
          </a:p>
          <a:p>
            <a:pPr marL="742950" lvl="1" indent="-285750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Following cap LTV, DSR with stress testing</a:t>
            </a:r>
          </a:p>
          <a:p>
            <a:pPr marL="742950" lvl="1" indent="-285750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Considering collateral, guarantor</a:t>
            </a:r>
          </a:p>
        </p:txBody>
      </p:sp>
    </p:spTree>
    <p:extLst>
      <p:ext uri="{BB962C8B-B14F-4D97-AF65-F5344CB8AC3E}">
        <p14:creationId xmlns:p14="http://schemas.microsoft.com/office/powerpoint/2010/main" val="3595934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0" y="1536413"/>
            <a:ext cx="11353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Correlation Heatmap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700"/>
            <a:ext cx="2590117" cy="838200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5266D4ED-1AEF-D67D-0254-077E77AC7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12575"/>
            <a:ext cx="11881742" cy="626472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C139ABD-61BD-1642-746B-DCC44EB71777}"/>
              </a:ext>
            </a:extLst>
          </p:cNvPr>
          <p:cNvSpPr/>
          <p:nvPr/>
        </p:nvSpPr>
        <p:spPr>
          <a:xfrm>
            <a:off x="6858000" y="2857500"/>
            <a:ext cx="1143000" cy="762000"/>
          </a:xfrm>
          <a:prstGeom prst="ellipse">
            <a:avLst/>
          </a:prstGeom>
          <a:noFill/>
          <a:ln w="38100">
            <a:solidFill>
              <a:srgbClr val="46215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C07502F-D745-1CF3-D20E-0676A0AF1C5E}"/>
              </a:ext>
            </a:extLst>
          </p:cNvPr>
          <p:cNvSpPr/>
          <p:nvPr/>
        </p:nvSpPr>
        <p:spPr>
          <a:xfrm>
            <a:off x="8915400" y="4762500"/>
            <a:ext cx="2286000" cy="762000"/>
          </a:xfrm>
          <a:prstGeom prst="ellipse">
            <a:avLst/>
          </a:prstGeom>
          <a:noFill/>
          <a:ln w="38100">
            <a:solidFill>
              <a:srgbClr val="46215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E586421-1095-DDEC-615C-8404989C19D7}"/>
              </a:ext>
            </a:extLst>
          </p:cNvPr>
          <p:cNvSpPr/>
          <p:nvPr/>
        </p:nvSpPr>
        <p:spPr>
          <a:xfrm>
            <a:off x="8839200" y="2857500"/>
            <a:ext cx="2286000" cy="762000"/>
          </a:xfrm>
          <a:prstGeom prst="ellipse">
            <a:avLst/>
          </a:prstGeom>
          <a:noFill/>
          <a:ln w="38100">
            <a:solidFill>
              <a:srgbClr val="46215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66553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1" y="1536413"/>
            <a:ext cx="8458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Negative Correlation between HIBOR and Negative Equity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699"/>
            <a:ext cx="2590117" cy="1333499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19430CA-2AE4-099E-E827-14EC02F18077}"/>
              </a:ext>
            </a:extLst>
          </p:cNvPr>
          <p:cNvSpPr txBox="1"/>
          <p:nvPr/>
        </p:nvSpPr>
        <p:spPr>
          <a:xfrm>
            <a:off x="685800" y="3004370"/>
            <a:ext cx="12610606" cy="90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Floating mortgage rates link borrowers' repayment capacity to market rates</a:t>
            </a:r>
          </a:p>
          <a:p>
            <a:pPr marL="342900" indent="-342900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Higher HIBOR decrease in demand for properties and impact property prices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E8B03EB-64BE-DAD8-8FE2-BAAB72634FB4}"/>
              </a:ext>
            </a:extLst>
          </p:cNvPr>
          <p:cNvGrpSpPr/>
          <p:nvPr/>
        </p:nvGrpSpPr>
        <p:grpSpPr>
          <a:xfrm>
            <a:off x="12845274" y="6515100"/>
            <a:ext cx="4756926" cy="3465655"/>
            <a:chOff x="13258801" y="1409699"/>
            <a:chExt cx="4756926" cy="346565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D621277-068E-C440-459D-5F7FB655A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58801" y="1409699"/>
              <a:ext cx="4756926" cy="3465655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AFE905B-8FBA-0CCD-EAC4-48F5DCD982A8}"/>
                </a:ext>
              </a:extLst>
            </p:cNvPr>
            <p:cNvSpPr txBox="1"/>
            <p:nvPr/>
          </p:nvSpPr>
          <p:spPr>
            <a:xfrm>
              <a:off x="13709933" y="1985271"/>
              <a:ext cx="3447945" cy="456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kumimoji="1" lang="en-US" altLang="zh-HK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Correlation Coefficient: 0.69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B46AF84-792E-6C73-4EE6-A7EF5B031322}"/>
              </a:ext>
            </a:extLst>
          </p:cNvPr>
          <p:cNvGrpSpPr/>
          <p:nvPr/>
        </p:nvGrpSpPr>
        <p:grpSpPr>
          <a:xfrm>
            <a:off x="685800" y="4098942"/>
            <a:ext cx="11430000" cy="3444860"/>
            <a:chOff x="685800" y="5275269"/>
            <a:chExt cx="14630396" cy="4409419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419CBC1B-9EBE-BBE6-2C6C-19F75BAC2CBA}"/>
                </a:ext>
              </a:extLst>
            </p:cNvPr>
            <p:cNvGrpSpPr/>
            <p:nvPr/>
          </p:nvGrpSpPr>
          <p:grpSpPr>
            <a:xfrm>
              <a:off x="685800" y="5275269"/>
              <a:ext cx="14630396" cy="4409419"/>
              <a:chOff x="685800" y="4873486"/>
              <a:chExt cx="15760365" cy="4749978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A80240DC-480F-4D81-25AB-92CF26585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463" y="4873486"/>
                <a:ext cx="9306702" cy="4749977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446881E2-F035-C61A-7DFE-614942EC0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800" y="4873487"/>
                <a:ext cx="6453663" cy="4749977"/>
              </a:xfrm>
              <a:prstGeom prst="rect">
                <a:avLst/>
              </a:prstGeom>
            </p:spPr>
          </p:pic>
        </p:grp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E20976-BDB0-7274-60EF-377FA201B9CE}"/>
                </a:ext>
              </a:extLst>
            </p:cNvPr>
            <p:cNvSpPr txBox="1"/>
            <p:nvPr/>
          </p:nvSpPr>
          <p:spPr>
            <a:xfrm>
              <a:off x="1473581" y="6134100"/>
              <a:ext cx="3893945" cy="5842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kumimoji="1" lang="en-US" altLang="zh-HK" sz="16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Coefficient: 0.74</a:t>
              </a: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AE48E61-B197-DB6B-8689-1F9F3E941769}"/>
              </a:ext>
            </a:extLst>
          </p:cNvPr>
          <p:cNvSpPr txBox="1"/>
          <p:nvPr/>
        </p:nvSpPr>
        <p:spPr>
          <a:xfrm>
            <a:off x="685800" y="8167794"/>
            <a:ext cx="11692416" cy="90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Borrowers facing negative equity may have an incentive </a:t>
            </a:r>
            <a:r>
              <a:rPr kumimoji="1" lang="en-US" altLang="zh-HK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carry strategic default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, leaving the lender with a loss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5FDEFD5-613B-5D00-0244-2A0AC2AC56FB}"/>
              </a:ext>
            </a:extLst>
          </p:cNvPr>
          <p:cNvSpPr txBox="1"/>
          <p:nvPr/>
        </p:nvSpPr>
        <p:spPr>
          <a:xfrm>
            <a:off x="3295795" y="2555678"/>
            <a:ext cx="3867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Outstanding Loans / Market Price</a:t>
            </a:r>
            <a:endParaRPr kumimoji="1" lang="zh-HK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310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0" y="1536413"/>
            <a:ext cx="106679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Positive Correlation between HIBOR and Delinquency &amp; Rescheduled Loan Ratio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699"/>
            <a:ext cx="2590117" cy="1333499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19430CA-2AE4-099E-E827-14EC02F18077}"/>
              </a:ext>
            </a:extLst>
          </p:cNvPr>
          <p:cNvSpPr txBox="1"/>
          <p:nvPr/>
        </p:nvSpPr>
        <p:spPr>
          <a:xfrm>
            <a:off x="685800" y="2839214"/>
            <a:ext cx="12801600" cy="2227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When HIBOR rises suddenly, monthly loan payments for floating rate mortgages increase at the same time</a:t>
            </a:r>
          </a:p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Borrowers may have budgeted their repayments based on stable or lower rates over time</a:t>
            </a:r>
          </a:p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Those with loans close to their repayment capacity limits become vulnerable to rate rises, which pushing them into delinquency or need for rescheduling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CAC3E0BB-2C08-5F50-486A-14B07C6DE36E}"/>
              </a:ext>
            </a:extLst>
          </p:cNvPr>
          <p:cNvGrpSpPr/>
          <p:nvPr/>
        </p:nvGrpSpPr>
        <p:grpSpPr>
          <a:xfrm>
            <a:off x="702590" y="5600700"/>
            <a:ext cx="10699590" cy="4409418"/>
            <a:chOff x="702590" y="5660508"/>
            <a:chExt cx="10699590" cy="4409418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595C8E65-2EA8-3583-EF13-B77D5A646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590" y="5660508"/>
              <a:ext cx="10699590" cy="4409418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DF7A5E5-C8A2-EA42-9E37-6444D0C08340}"/>
                </a:ext>
              </a:extLst>
            </p:cNvPr>
            <p:cNvSpPr txBox="1"/>
            <p:nvPr/>
          </p:nvSpPr>
          <p:spPr>
            <a:xfrm>
              <a:off x="2057400" y="7248535"/>
              <a:ext cx="3031643" cy="462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kumimoji="1" lang="en-US" altLang="zh-HK" sz="18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Coefficient: 0.41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1E21A57-40C8-9272-7E0B-1ADAD6BE4350}"/>
                </a:ext>
              </a:extLst>
            </p:cNvPr>
            <p:cNvSpPr txBox="1"/>
            <p:nvPr/>
          </p:nvSpPr>
          <p:spPr>
            <a:xfrm>
              <a:off x="6756371" y="7402975"/>
              <a:ext cx="3031643" cy="462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kumimoji="1" lang="en-US" altLang="zh-HK" sz="18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Coefficient: 0.23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035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D9FE749-C913-6EDC-BC20-85CC108EF102}"/>
              </a:ext>
            </a:extLst>
          </p:cNvPr>
          <p:cNvGrpSpPr/>
          <p:nvPr/>
        </p:nvGrpSpPr>
        <p:grpSpPr>
          <a:xfrm>
            <a:off x="533400" y="1409699"/>
            <a:ext cx="10820398" cy="1333499"/>
            <a:chOff x="533400" y="1409699"/>
            <a:chExt cx="10820398" cy="1333499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B90BD27-B6DC-4D23-5921-7A81B70AB9CF}"/>
                </a:ext>
              </a:extLst>
            </p:cNvPr>
            <p:cNvSpPr txBox="1"/>
            <p:nvPr/>
          </p:nvSpPr>
          <p:spPr>
            <a:xfrm>
              <a:off x="685800" y="1536413"/>
              <a:ext cx="1066799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Positive Correlation between Unemployment Rate and Delinquency &amp; Rescheduled Loan Ratio</a:t>
              </a: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27D9939F-E973-7D08-EC24-126BF19959F2}"/>
                </a:ext>
              </a:extLst>
            </p:cNvPr>
            <p:cNvGrpSpPr/>
            <p:nvPr/>
          </p:nvGrpSpPr>
          <p:grpSpPr>
            <a:xfrm>
              <a:off x="533400" y="1409699"/>
              <a:ext cx="2590117" cy="1333499"/>
              <a:chOff x="1015508" y="2956071"/>
              <a:chExt cx="1512001" cy="587229"/>
            </a:xfrm>
          </p:grpSpPr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00D9D305-0A2C-4E41-3162-A7D12AE967B8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5331EE11-8DE1-4FF8-31AB-3B9212417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794C3EFF-33F7-E2F8-4C7B-C5486A0D85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19430CA-2AE4-099E-E827-14EC02F18077}"/>
              </a:ext>
            </a:extLst>
          </p:cNvPr>
          <p:cNvSpPr txBox="1"/>
          <p:nvPr/>
        </p:nvSpPr>
        <p:spPr>
          <a:xfrm>
            <a:off x="685800" y="2839214"/>
            <a:ext cx="13335000" cy="179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3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Job losses reduce household income and enlarge debt service ratio (DSR)</a:t>
            </a:r>
          </a:p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Unemployed borrowers may exhaust savings quickly trying to service loans without income, which </a:t>
            </a: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making it more challenging for borrowers to meet their coming debt obligations</a:t>
            </a:r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ts val="33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Unemployment Rate has no correlation between HIBOR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4823886-3469-8105-8722-CA0D8583501C}"/>
              </a:ext>
            </a:extLst>
          </p:cNvPr>
          <p:cNvGrpSpPr/>
          <p:nvPr/>
        </p:nvGrpSpPr>
        <p:grpSpPr>
          <a:xfrm>
            <a:off x="707906" y="5726474"/>
            <a:ext cx="10645892" cy="4343452"/>
            <a:chOff x="707906" y="5281104"/>
            <a:chExt cx="10645892" cy="4343452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C063B3B0-4D2B-B742-EBB9-85CE50795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906" y="5281104"/>
              <a:ext cx="10645892" cy="4343452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DF7A5E5-C8A2-EA42-9E37-6444D0C08340}"/>
                </a:ext>
              </a:extLst>
            </p:cNvPr>
            <p:cNvSpPr txBox="1"/>
            <p:nvPr/>
          </p:nvSpPr>
          <p:spPr>
            <a:xfrm>
              <a:off x="1566661" y="6438900"/>
              <a:ext cx="4386886" cy="462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kumimoji="1" lang="en-US" altLang="zh-HK" sz="18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Coefficient: 0.63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1E21A57-40C8-9272-7E0B-1ADAD6BE4350}"/>
                </a:ext>
              </a:extLst>
            </p:cNvPr>
            <p:cNvSpPr txBox="1"/>
            <p:nvPr/>
          </p:nvSpPr>
          <p:spPr>
            <a:xfrm>
              <a:off x="6553200" y="5600700"/>
              <a:ext cx="4386886" cy="462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kumimoji="1" lang="en-US" altLang="zh-HK" sz="18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Coefficient: 0.78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8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0" y="1536413"/>
            <a:ext cx="11353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Correlation Heatmap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700"/>
            <a:ext cx="2590117" cy="838200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31F75226-2A44-D90C-CAE5-6EAA539CC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54" y="2473482"/>
            <a:ext cx="14638434" cy="73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41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11506185" cy="838200"/>
            <a:chOff x="533400" y="1409700"/>
            <a:chExt cx="11506185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0" y="1536413"/>
              <a:ext cx="113537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Fluctuation of Application Number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BA21E961-BA08-2963-D0A9-7ACEC7157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657" y="2552700"/>
            <a:ext cx="7772400" cy="3846945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9E371390-A2A7-8E19-BB08-2E5AB9670FD7}"/>
              </a:ext>
            </a:extLst>
          </p:cNvPr>
          <p:cNvSpPr txBox="1"/>
          <p:nvPr/>
        </p:nvSpPr>
        <p:spPr>
          <a:xfrm>
            <a:off x="533399" y="2374612"/>
            <a:ext cx="8839189" cy="2233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mean application number is 11500 each month, and observed like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variable 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RML application number is recently breaking a </a:t>
            </a:r>
            <a:r>
              <a:rPr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new low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RML application number is </a:t>
            </a:r>
            <a:r>
              <a:rPr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positively correlated </a:t>
            </a: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to house price index, as higher demand leads to higher price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D40420B-A149-D2AD-1670-91CB47925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586257"/>
            <a:ext cx="8271595" cy="3526973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AC95E3D8-7533-AFDF-7FDD-86245FFACADF}"/>
              </a:ext>
            </a:extLst>
          </p:cNvPr>
          <p:cNvGrpSpPr/>
          <p:nvPr/>
        </p:nvGrpSpPr>
        <p:grpSpPr>
          <a:xfrm>
            <a:off x="10515600" y="6424299"/>
            <a:ext cx="7391400" cy="3624698"/>
            <a:chOff x="10224960" y="6424299"/>
            <a:chExt cx="7495062" cy="362469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C9268F9-D0C2-E568-89A2-EC72C23F4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4960" y="6489970"/>
              <a:ext cx="7495062" cy="3526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F92C45A5-BA8F-5BFF-944A-DC6D73DA7716}"/>
                </a:ext>
              </a:extLst>
            </p:cNvPr>
            <p:cNvSpPr txBox="1"/>
            <p:nvPr/>
          </p:nvSpPr>
          <p:spPr>
            <a:xfrm>
              <a:off x="12725399" y="6424299"/>
              <a:ext cx="2890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HK" sz="1400" dirty="0">
                  <a:latin typeface="Arial" panose="020B0604020202020204" pitchFamily="34" charset="0"/>
                  <a:cs typeface="Arial" panose="020B0604020202020204" pitchFamily="34" charset="0"/>
                </a:rPr>
                <a:t>Hong Kong House Price Index</a:t>
              </a:r>
              <a:endParaRPr kumimoji="1" lang="zh-HK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96B58139-BDD1-303D-6691-4B77A3AF3D63}"/>
                </a:ext>
              </a:extLst>
            </p:cNvPr>
            <p:cNvSpPr txBox="1"/>
            <p:nvPr/>
          </p:nvSpPr>
          <p:spPr>
            <a:xfrm>
              <a:off x="10229442" y="9818165"/>
              <a:ext cx="160172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HK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Source: Trading Economics</a:t>
              </a:r>
              <a:endParaRPr kumimoji="1" lang="zh-HK" altLang="en-US" sz="9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E1EA451E-5DEF-D219-9AE2-185365782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044479"/>
              </p:ext>
            </p:extLst>
          </p:nvPr>
        </p:nvGraphicFramePr>
        <p:xfrm>
          <a:off x="515181" y="5844577"/>
          <a:ext cx="8289814" cy="7416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35563">
                  <a:extLst>
                    <a:ext uri="{9D8B030D-6E8A-4147-A177-3AD203B41FA5}">
                      <a16:colId xmlns:a16="http://schemas.microsoft.com/office/drawing/2014/main" val="2288315751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117213412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436068530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334174066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2695067625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1581064469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982454170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670255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Count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Std.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Min.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Q1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Median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Max.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26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84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11562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2919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5259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9492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11357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13853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18254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540605"/>
                  </a:ext>
                </a:extLst>
              </a:tr>
            </a:tbl>
          </a:graphicData>
        </a:graphic>
      </p:graphicFrame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D5412D22-D41E-87CF-98D0-C6C4C9B5926F}"/>
              </a:ext>
            </a:extLst>
          </p:cNvPr>
          <p:cNvCxnSpPr>
            <a:cxnSpLocks/>
          </p:cNvCxnSpPr>
          <p:nvPr/>
        </p:nvCxnSpPr>
        <p:spPr>
          <a:xfrm flipV="1">
            <a:off x="13672469" y="4381500"/>
            <a:ext cx="1034131" cy="914400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46856F87-7540-7926-BF47-C962A3827499}"/>
              </a:ext>
            </a:extLst>
          </p:cNvPr>
          <p:cNvCxnSpPr>
            <a:cxnSpLocks/>
          </p:cNvCxnSpPr>
          <p:nvPr/>
        </p:nvCxnSpPr>
        <p:spPr>
          <a:xfrm>
            <a:off x="12099588" y="4039628"/>
            <a:ext cx="533400" cy="683744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1F7FE60D-426C-D6D3-E2A5-C2949FDAAA61}"/>
              </a:ext>
            </a:extLst>
          </p:cNvPr>
          <p:cNvCxnSpPr>
            <a:cxnSpLocks/>
          </p:cNvCxnSpPr>
          <p:nvPr/>
        </p:nvCxnSpPr>
        <p:spPr>
          <a:xfrm>
            <a:off x="16344844" y="3924300"/>
            <a:ext cx="1028700" cy="914400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B1A17ACC-F355-8A65-8B98-C813755C823A}"/>
              </a:ext>
            </a:extLst>
          </p:cNvPr>
          <p:cNvCxnSpPr>
            <a:cxnSpLocks/>
          </p:cNvCxnSpPr>
          <p:nvPr/>
        </p:nvCxnSpPr>
        <p:spPr>
          <a:xfrm flipV="1">
            <a:off x="13667602" y="7075756"/>
            <a:ext cx="1034131" cy="914400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535EAFAA-EA5D-5CCC-7E95-A9EC7F299EF8}"/>
              </a:ext>
            </a:extLst>
          </p:cNvPr>
          <p:cNvCxnSpPr>
            <a:cxnSpLocks/>
          </p:cNvCxnSpPr>
          <p:nvPr/>
        </p:nvCxnSpPr>
        <p:spPr>
          <a:xfrm>
            <a:off x="12094721" y="6733884"/>
            <a:ext cx="533400" cy="683744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D45AC75A-1E2C-5264-70FA-2A9D9D01C1F1}"/>
              </a:ext>
            </a:extLst>
          </p:cNvPr>
          <p:cNvCxnSpPr>
            <a:cxnSpLocks/>
          </p:cNvCxnSpPr>
          <p:nvPr/>
        </p:nvCxnSpPr>
        <p:spPr>
          <a:xfrm>
            <a:off x="16344844" y="7075756"/>
            <a:ext cx="1028700" cy="914400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299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8E3596B-721E-0507-188E-B9FE2410A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K" b="1" dirty="0"/>
              <a:t>Agenda</a:t>
            </a:r>
            <a:endParaRPr lang="zh-HK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9803BB-1566-A772-5F5F-D0CEB612431C}"/>
              </a:ext>
            </a:extLst>
          </p:cNvPr>
          <p:cNvSpPr txBox="1"/>
          <p:nvPr/>
        </p:nvSpPr>
        <p:spPr>
          <a:xfrm>
            <a:off x="304800" y="1638300"/>
            <a:ext cx="14858999" cy="482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HK" sz="4000" b="1" dirty="0">
                <a:latin typeface="Arial" panose="020B0604020202020204" pitchFamily="34" charset="0"/>
                <a:cs typeface="Arial" panose="020B0604020202020204" pitchFamily="34" charset="0"/>
              </a:rPr>
              <a:t>1, </a:t>
            </a:r>
            <a: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  <a:t>Introduction to RML</a:t>
            </a:r>
            <a:b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HK" sz="4000" b="1" dirty="0">
                <a:latin typeface="Arial" panose="020B0604020202020204" pitchFamily="34" charset="0"/>
                <a:cs typeface="Arial" panose="020B0604020202020204" pitchFamily="34" charset="0"/>
              </a:rPr>
              <a:t>2, </a:t>
            </a:r>
            <a: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  <a:t>Methodology of carrying exploratory data analysis</a:t>
            </a:r>
          </a:p>
          <a:p>
            <a:pPr>
              <a:lnSpc>
                <a:spcPct val="200000"/>
              </a:lnSpc>
            </a:pPr>
            <a:r>
              <a:rPr kumimoji="1" lang="en-US" altLang="zh-HK" sz="4000" b="1" dirty="0">
                <a:latin typeface="Arial" panose="020B0604020202020204" pitchFamily="34" charset="0"/>
                <a:cs typeface="Arial" panose="020B0604020202020204" pitchFamily="34" charset="0"/>
              </a:rPr>
              <a:t>3, </a:t>
            </a:r>
            <a: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  <a:t>Result and finding</a:t>
            </a:r>
            <a:b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HK" sz="4000" b="1" dirty="0">
                <a:latin typeface="Arial" panose="020B0604020202020204" pitchFamily="34" charset="0"/>
                <a:cs typeface="Arial" panose="020B0604020202020204" pitchFamily="34" charset="0"/>
              </a:rPr>
              <a:t>4, </a:t>
            </a:r>
            <a: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kumimoji="1" lang="zh-HK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528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12448052" cy="838200"/>
            <a:chOff x="533400" y="1409700"/>
            <a:chExt cx="12448052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0" y="1536413"/>
              <a:ext cx="1229565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Negative Correlation between HIBOR and Application Number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E371390-A2A7-8E19-BB08-2E5AB9670FD7}"/>
              </a:ext>
            </a:extLst>
          </p:cNvPr>
          <p:cNvSpPr txBox="1"/>
          <p:nvPr/>
        </p:nvSpPr>
        <p:spPr>
          <a:xfrm>
            <a:off x="533401" y="2473483"/>
            <a:ext cx="8305800" cy="2816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Many RML interest installment are floating rate linked to HIBOR</a:t>
            </a:r>
          </a:p>
          <a:p>
            <a:pPr marL="342900" indent="-3429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When HIBOR rises, it causes mortgage interest rates and monthly repayments to also increase.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Higher borrowing costs 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make it more expensive for new borrowers to apply for loans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70FB04-181B-2FB0-A460-177CCFB32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23" y="2624737"/>
            <a:ext cx="6273800" cy="3746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BDFA131-4816-16E1-AC2B-281EC753F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552" y="6215417"/>
            <a:ext cx="7772400" cy="3845358"/>
          </a:xfrm>
          <a:prstGeom prst="rect">
            <a:avLst/>
          </a:prstGeom>
        </p:spPr>
      </p:pic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FF2B2719-6354-0F5B-14A1-99AC722EC563}"/>
              </a:ext>
            </a:extLst>
          </p:cNvPr>
          <p:cNvCxnSpPr/>
          <p:nvPr/>
        </p:nvCxnSpPr>
        <p:spPr>
          <a:xfrm>
            <a:off x="11832771" y="7377806"/>
            <a:ext cx="304800" cy="838200"/>
          </a:xfrm>
          <a:prstGeom prst="straightConnector1">
            <a:avLst/>
          </a:prstGeom>
          <a:ln w="25400">
            <a:solidFill>
              <a:srgbClr val="A086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0555D5A2-9F9B-DFAC-A443-AE02BFDF6D7C}"/>
              </a:ext>
            </a:extLst>
          </p:cNvPr>
          <p:cNvCxnSpPr>
            <a:cxnSpLocks/>
          </p:cNvCxnSpPr>
          <p:nvPr/>
        </p:nvCxnSpPr>
        <p:spPr>
          <a:xfrm flipV="1">
            <a:off x="11680371" y="8750587"/>
            <a:ext cx="457200" cy="736313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2EED8DD7-E366-1621-43A4-65EE70A38BAA}"/>
              </a:ext>
            </a:extLst>
          </p:cNvPr>
          <p:cNvCxnSpPr>
            <a:cxnSpLocks/>
          </p:cNvCxnSpPr>
          <p:nvPr/>
        </p:nvCxnSpPr>
        <p:spPr>
          <a:xfrm>
            <a:off x="15496424" y="7689027"/>
            <a:ext cx="1148086" cy="1919345"/>
          </a:xfrm>
          <a:prstGeom prst="straightConnector1">
            <a:avLst/>
          </a:prstGeom>
          <a:ln w="25400">
            <a:solidFill>
              <a:srgbClr val="A086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5330524A-682E-ACF8-DC9A-A76090E6D3AE}"/>
              </a:ext>
            </a:extLst>
          </p:cNvPr>
          <p:cNvCxnSpPr>
            <a:cxnSpLocks/>
          </p:cNvCxnSpPr>
          <p:nvPr/>
        </p:nvCxnSpPr>
        <p:spPr>
          <a:xfrm flipV="1">
            <a:off x="15397486" y="7658100"/>
            <a:ext cx="1219200" cy="1919345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34D9E4B2-C976-DF72-19DA-A20D7C8E31FE}"/>
              </a:ext>
            </a:extLst>
          </p:cNvPr>
          <p:cNvCxnSpPr>
            <a:cxnSpLocks/>
          </p:cNvCxnSpPr>
          <p:nvPr/>
        </p:nvCxnSpPr>
        <p:spPr>
          <a:xfrm flipV="1">
            <a:off x="13799219" y="7200900"/>
            <a:ext cx="747605" cy="1184967"/>
          </a:xfrm>
          <a:prstGeom prst="straightConnector1">
            <a:avLst/>
          </a:prstGeom>
          <a:ln w="25400">
            <a:solidFill>
              <a:srgbClr val="A086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92A4A5E2-674E-FE4F-ED03-F8812FB2DD41}"/>
              </a:ext>
            </a:extLst>
          </p:cNvPr>
          <p:cNvCxnSpPr>
            <a:cxnSpLocks/>
          </p:cNvCxnSpPr>
          <p:nvPr/>
        </p:nvCxnSpPr>
        <p:spPr>
          <a:xfrm>
            <a:off x="13777448" y="8648700"/>
            <a:ext cx="769376" cy="990600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49D7C20-2058-976A-ED92-CC41634059DF}"/>
              </a:ext>
            </a:extLst>
          </p:cNvPr>
          <p:cNvSpPr txBox="1"/>
          <p:nvPr/>
        </p:nvSpPr>
        <p:spPr>
          <a:xfrm>
            <a:off x="13241422" y="3604946"/>
            <a:ext cx="2610803" cy="462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80"/>
              </a:lnSpc>
            </a:pPr>
            <a:r>
              <a:rPr kumimoji="1" lang="en-US" altLang="zh-HK" sz="1400" dirty="0">
                <a:latin typeface="Arial" panose="020B0604020202020204" pitchFamily="34" charset="0"/>
                <a:cs typeface="Arial" panose="020B0604020202020204" pitchFamily="34" charset="0"/>
              </a:rPr>
              <a:t>Correlation Coefficient: -0.66</a:t>
            </a:r>
          </a:p>
        </p:txBody>
      </p:sp>
    </p:spTree>
    <p:extLst>
      <p:ext uri="{BB962C8B-B14F-4D97-AF65-F5344CB8AC3E}">
        <p14:creationId xmlns:p14="http://schemas.microsoft.com/office/powerpoint/2010/main" val="751239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D613B58-5705-130A-8695-120AE268A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440055"/>
            <a:ext cx="7772400" cy="384694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11506185" cy="838200"/>
            <a:chOff x="533400" y="1409700"/>
            <a:chExt cx="11506185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0" y="1536413"/>
              <a:ext cx="113537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Fluctuation of Approved Percentage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4F6285B2-91EA-C770-7B18-DE3E77ED7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701428"/>
            <a:ext cx="6313714" cy="27438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251BA6C-FFE9-DCEF-9068-097AF2BE6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3639154"/>
            <a:ext cx="6313714" cy="27997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6E59BE0-9118-FA7E-BAFA-5C8522AAC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6438900"/>
            <a:ext cx="7772400" cy="3846945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9E371390-A2A7-8E19-BB08-2E5AB9670FD7}"/>
              </a:ext>
            </a:extLst>
          </p:cNvPr>
          <p:cNvSpPr txBox="1"/>
          <p:nvPr/>
        </p:nvSpPr>
        <p:spPr>
          <a:xfrm>
            <a:off x="533400" y="2374612"/>
            <a:ext cx="8610600" cy="90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mean approved percentage is 74% each month, and observed like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variable 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861E90F6-9157-756A-DB04-1E7E9A6C8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564294"/>
              </p:ext>
            </p:extLst>
          </p:nvPr>
        </p:nvGraphicFramePr>
        <p:xfrm>
          <a:off x="15762514" y="3702103"/>
          <a:ext cx="2286001" cy="2743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1372466174"/>
                    </a:ext>
                  </a:extLst>
                </a:gridCol>
                <a:gridCol w="1214438">
                  <a:extLst>
                    <a:ext uri="{9D8B030D-6E8A-4147-A177-3AD203B41FA5}">
                      <a16:colId xmlns:a16="http://schemas.microsoft.com/office/drawing/2014/main" val="111622704"/>
                    </a:ext>
                  </a:extLst>
                </a:gridCol>
              </a:tblGrid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Metrics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 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719034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4578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23700</a:t>
                      </a:r>
                      <a:endParaRPr lang="en-US" altLang="zh-HK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033531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Std.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13000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46169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4000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12608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10500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073767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17400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19409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87987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Max.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58400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10087"/>
                  </a:ext>
                </a:extLst>
              </a:tr>
            </a:tbl>
          </a:graphicData>
        </a:graphic>
      </p:graphicFrame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48AC3E0-6F3D-C932-5CA5-0BC52DD85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79760"/>
              </p:ext>
            </p:extLst>
          </p:nvPr>
        </p:nvGraphicFramePr>
        <p:xfrm>
          <a:off x="6857999" y="3702103"/>
          <a:ext cx="2286001" cy="2743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1372466174"/>
                    </a:ext>
                  </a:extLst>
                </a:gridCol>
                <a:gridCol w="1214438">
                  <a:extLst>
                    <a:ext uri="{9D8B030D-6E8A-4147-A177-3AD203B41FA5}">
                      <a16:colId xmlns:a16="http://schemas.microsoft.com/office/drawing/2014/main" val="111622704"/>
                    </a:ext>
                  </a:extLst>
                </a:gridCol>
              </a:tblGrid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Metrics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 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719034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4578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033531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Std.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46169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57.9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12608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073767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73.3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19409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87987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Max.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10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717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E6B8FEE-9BEB-B630-CDD2-166070307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552" y="6215417"/>
            <a:ext cx="7772400" cy="38453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E371390-A2A7-8E19-BB08-2E5AB9670FD7}"/>
              </a:ext>
            </a:extLst>
          </p:cNvPr>
          <p:cNvSpPr txBox="1"/>
          <p:nvPr/>
        </p:nvSpPr>
        <p:spPr>
          <a:xfrm>
            <a:off x="672920" y="2872766"/>
            <a:ext cx="8533865" cy="266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When HIBOR rises, interest rates on floating rate mortgages also increase. Borrowers need to pay higher interest on their loans</a:t>
            </a:r>
          </a:p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enders are </a:t>
            </a:r>
            <a:r>
              <a:rPr lang="en-US" altLang="zh-HK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beneficial to 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 interest rates as they </a:t>
            </a:r>
            <a:r>
              <a:rPr lang="en-US" altLang="zh-HK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earn more interest income 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 the life of each approved loan, leading them have a stronger financial incentive to approve</a:t>
            </a:r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0555D5A2-9F9B-DFAC-A443-AE02BFDF6D7C}"/>
              </a:ext>
            </a:extLst>
          </p:cNvPr>
          <p:cNvCxnSpPr>
            <a:cxnSpLocks/>
          </p:cNvCxnSpPr>
          <p:nvPr/>
        </p:nvCxnSpPr>
        <p:spPr>
          <a:xfrm flipV="1">
            <a:off x="11887661" y="8286416"/>
            <a:ext cx="457200" cy="736313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5330524A-682E-ACF8-DC9A-A76090E6D3AE}"/>
              </a:ext>
            </a:extLst>
          </p:cNvPr>
          <p:cNvCxnSpPr>
            <a:cxnSpLocks/>
          </p:cNvCxnSpPr>
          <p:nvPr/>
        </p:nvCxnSpPr>
        <p:spPr>
          <a:xfrm flipV="1">
            <a:off x="15087134" y="8138525"/>
            <a:ext cx="721590" cy="1312365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92A4A5E2-674E-FE4F-ED03-F8812FB2DD41}"/>
              </a:ext>
            </a:extLst>
          </p:cNvPr>
          <p:cNvCxnSpPr>
            <a:cxnSpLocks/>
          </p:cNvCxnSpPr>
          <p:nvPr/>
        </p:nvCxnSpPr>
        <p:spPr>
          <a:xfrm>
            <a:off x="13487380" y="7427377"/>
            <a:ext cx="513116" cy="1158578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A418E605-4512-5A96-B302-82FFC9B3C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947" y="2468917"/>
            <a:ext cx="6273800" cy="3746500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A1E31CDA-527F-E154-8A20-EAAB6C9CEF94}"/>
              </a:ext>
            </a:extLst>
          </p:cNvPr>
          <p:cNvGrpSpPr/>
          <p:nvPr/>
        </p:nvGrpSpPr>
        <p:grpSpPr>
          <a:xfrm>
            <a:off x="533400" y="1409699"/>
            <a:ext cx="9906000" cy="1333499"/>
            <a:chOff x="533400" y="1409699"/>
            <a:chExt cx="10820398" cy="1333499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0580A44-E71E-7C6A-60B3-2F8AA692A7B0}"/>
                </a:ext>
              </a:extLst>
            </p:cNvPr>
            <p:cNvSpPr txBox="1"/>
            <p:nvPr/>
          </p:nvSpPr>
          <p:spPr>
            <a:xfrm>
              <a:off x="685800" y="1536413"/>
              <a:ext cx="1066799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Slight Positive Correlation between HIBOR and </a:t>
              </a:r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Approved Percentage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C08DCE32-009B-736E-40C8-6370950426F4}"/>
                </a:ext>
              </a:extLst>
            </p:cNvPr>
            <p:cNvGrpSpPr/>
            <p:nvPr/>
          </p:nvGrpSpPr>
          <p:grpSpPr>
            <a:xfrm>
              <a:off x="533400" y="1409699"/>
              <a:ext cx="2590117" cy="1333499"/>
              <a:chOff x="1015508" y="2956071"/>
              <a:chExt cx="1512001" cy="587229"/>
            </a:xfrm>
          </p:grpSpPr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36D1F765-1FCA-6E03-A0B9-948024F1D8BD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65130252-A441-C026-F3CF-075368A15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0B7F8716-5949-30C1-792F-DA871E7852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15B384A-860E-0497-3963-E1A72EE3BBF6}"/>
              </a:ext>
            </a:extLst>
          </p:cNvPr>
          <p:cNvSpPr txBox="1"/>
          <p:nvPr/>
        </p:nvSpPr>
        <p:spPr>
          <a:xfrm>
            <a:off x="12869783" y="4681258"/>
            <a:ext cx="2610803" cy="462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80"/>
              </a:lnSpc>
            </a:pPr>
            <a:r>
              <a:rPr kumimoji="1" lang="en-US" altLang="zh-HK" sz="1400" dirty="0">
                <a:latin typeface="Arial" panose="020B0604020202020204" pitchFamily="34" charset="0"/>
                <a:cs typeface="Arial" panose="020B0604020202020204" pitchFamily="34" charset="0"/>
              </a:rPr>
              <a:t>Correlation Coefficient: 0.33</a:t>
            </a:r>
          </a:p>
        </p:txBody>
      </p:sp>
    </p:spTree>
    <p:extLst>
      <p:ext uri="{BB962C8B-B14F-4D97-AF65-F5344CB8AC3E}">
        <p14:creationId xmlns:p14="http://schemas.microsoft.com/office/powerpoint/2010/main" val="3872104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8458201" cy="838200"/>
            <a:chOff x="533400" y="1409700"/>
            <a:chExt cx="8458201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1" y="1536413"/>
              <a:ext cx="83058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Sharpe Increase of LTV start from 2020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86EAF219-2BEB-B326-BB2F-2E045B7ACF41}"/>
              </a:ext>
            </a:extLst>
          </p:cNvPr>
          <p:cNvGrpSpPr/>
          <p:nvPr/>
        </p:nvGrpSpPr>
        <p:grpSpPr>
          <a:xfrm>
            <a:off x="533400" y="5905501"/>
            <a:ext cx="7772400" cy="4381500"/>
            <a:chOff x="533400" y="5450007"/>
            <a:chExt cx="7772400" cy="432963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04EF1B28-78D9-CBB6-8A3B-66124413C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5450007"/>
              <a:ext cx="7772400" cy="4329633"/>
            </a:xfrm>
            <a:prstGeom prst="rect">
              <a:avLst/>
            </a:prstGeom>
          </p:spPr>
        </p:pic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70925D51-C296-38C5-F360-1A0C76FE567B}"/>
                </a:ext>
              </a:extLst>
            </p:cNvPr>
            <p:cNvCxnSpPr>
              <a:cxnSpLocks/>
            </p:cNvCxnSpPr>
            <p:nvPr/>
          </p:nvCxnSpPr>
          <p:spPr>
            <a:xfrm>
              <a:off x="1676400" y="6564086"/>
              <a:ext cx="2286000" cy="332014"/>
            </a:xfrm>
            <a:prstGeom prst="straightConnector1">
              <a:avLst/>
            </a:prstGeom>
            <a:ln w="38100">
              <a:solidFill>
                <a:srgbClr val="462154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箭頭接點 29">
              <a:extLst>
                <a:ext uri="{FF2B5EF4-FFF2-40B4-BE49-F238E27FC236}">
                  <a16:creationId xmlns:a16="http://schemas.microsoft.com/office/drawing/2014/main" id="{3E282A90-BD72-55E7-08CF-2CFF5293D4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3849" y="6161494"/>
              <a:ext cx="704852" cy="734606"/>
            </a:xfrm>
            <a:prstGeom prst="straightConnector1">
              <a:avLst/>
            </a:prstGeom>
            <a:ln w="38100">
              <a:solidFill>
                <a:srgbClr val="462154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箭頭接點 34">
              <a:extLst>
                <a:ext uri="{FF2B5EF4-FFF2-40B4-BE49-F238E27FC236}">
                  <a16:creationId xmlns:a16="http://schemas.microsoft.com/office/drawing/2014/main" id="{696947A8-4085-F995-5B1D-9E8853553E5A}"/>
                </a:ext>
              </a:extLst>
            </p:cNvPr>
            <p:cNvCxnSpPr>
              <a:cxnSpLocks/>
            </p:cNvCxnSpPr>
            <p:nvPr/>
          </p:nvCxnSpPr>
          <p:spPr>
            <a:xfrm>
              <a:off x="5067301" y="6161494"/>
              <a:ext cx="2552699" cy="0"/>
            </a:xfrm>
            <a:prstGeom prst="straightConnector1">
              <a:avLst/>
            </a:prstGeom>
            <a:ln w="38100">
              <a:solidFill>
                <a:srgbClr val="462154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F405897A-45F7-7558-53DD-A824D49C9A7E}"/>
              </a:ext>
            </a:extLst>
          </p:cNvPr>
          <p:cNvGrpSpPr/>
          <p:nvPr/>
        </p:nvGrpSpPr>
        <p:grpSpPr>
          <a:xfrm>
            <a:off x="9220215" y="1409700"/>
            <a:ext cx="11506185" cy="838200"/>
            <a:chOff x="533400" y="1409700"/>
            <a:chExt cx="11506185" cy="838200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4D572D3-BFCC-2246-8FC5-642B6DA0B1BF}"/>
                </a:ext>
              </a:extLst>
            </p:cNvPr>
            <p:cNvSpPr txBox="1"/>
            <p:nvPr/>
          </p:nvSpPr>
          <p:spPr>
            <a:xfrm>
              <a:off x="685800" y="1536413"/>
              <a:ext cx="113537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Slightly Increasing Trend of Tenors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6933A6A6-C130-2571-D862-C78D08FC071A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072D81BF-112D-611A-A29F-0EC65F5C130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77D15B38-7A61-AAA9-6F4C-2B44CEEC4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796C15A8-7A53-17CE-BFC4-2F0010E15C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94628B0-FE7F-8B51-46FF-55FDF1F6AAFF}"/>
              </a:ext>
            </a:extLst>
          </p:cNvPr>
          <p:cNvGrpSpPr/>
          <p:nvPr/>
        </p:nvGrpSpPr>
        <p:grpSpPr>
          <a:xfrm>
            <a:off x="9220215" y="5905500"/>
            <a:ext cx="7772400" cy="4381500"/>
            <a:chOff x="9296400" y="5455450"/>
            <a:chExt cx="7772400" cy="4282129"/>
          </a:xfrm>
        </p:grpSpPr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3071E682-2B59-3329-1F32-67C80ECF4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6400" y="5455450"/>
              <a:ext cx="7772400" cy="4282129"/>
            </a:xfrm>
            <a:prstGeom prst="rect">
              <a:avLst/>
            </a:prstGeom>
          </p:spPr>
        </p:pic>
        <p:cxnSp>
          <p:nvCxnSpPr>
            <p:cNvPr id="29" name="直線箭頭接點 28">
              <a:extLst>
                <a:ext uri="{FF2B5EF4-FFF2-40B4-BE49-F238E27FC236}">
                  <a16:creationId xmlns:a16="http://schemas.microsoft.com/office/drawing/2014/main" id="{62FB8FCF-4DBE-A82F-86AD-B9BDDEA2F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1457" y="6349112"/>
              <a:ext cx="4877143" cy="429986"/>
            </a:xfrm>
            <a:prstGeom prst="straightConnector1">
              <a:avLst/>
            </a:prstGeom>
            <a:ln w="38100">
              <a:solidFill>
                <a:srgbClr val="462154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4084DC03-6963-65E5-8436-37923D5DF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792625"/>
              </p:ext>
            </p:extLst>
          </p:nvPr>
        </p:nvGraphicFramePr>
        <p:xfrm>
          <a:off x="9220216" y="5143500"/>
          <a:ext cx="7772400" cy="7416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83411">
                  <a:extLst>
                    <a:ext uri="{9D8B030D-6E8A-4147-A177-3AD203B41FA5}">
                      <a16:colId xmlns:a16="http://schemas.microsoft.com/office/drawing/2014/main" val="2288315751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117213412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436068530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334174066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2695067625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1581064469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982454170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670255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Count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Std.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Min.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Q1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Median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Max.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26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84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325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5.9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312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320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326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330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336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540605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0A20F5FE-460E-0FC0-E7E7-C8C1C6DF5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251193"/>
              </p:ext>
            </p:extLst>
          </p:nvPr>
        </p:nvGraphicFramePr>
        <p:xfrm>
          <a:off x="533401" y="5143500"/>
          <a:ext cx="7772400" cy="7416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83411">
                  <a:extLst>
                    <a:ext uri="{9D8B030D-6E8A-4147-A177-3AD203B41FA5}">
                      <a16:colId xmlns:a16="http://schemas.microsoft.com/office/drawing/2014/main" val="2288315751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117213412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436068530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334174066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2695067625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1581064469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982454170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670255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Count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Std.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Min.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Q1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Median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Max.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26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84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53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4.7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44.3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48.2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54.4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57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60.1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540605"/>
                  </a:ext>
                </a:extLst>
              </a:tr>
            </a:tbl>
          </a:graphicData>
        </a:graphic>
      </p:graphicFrame>
      <p:sp>
        <p:nvSpPr>
          <p:cNvPr id="36" name="文字方塊 35">
            <a:extLst>
              <a:ext uri="{FF2B5EF4-FFF2-40B4-BE49-F238E27FC236}">
                <a16:creationId xmlns:a16="http://schemas.microsoft.com/office/drawing/2014/main" id="{7D3604AD-0F8F-2D7E-D45F-98E6293A2448}"/>
              </a:ext>
            </a:extLst>
          </p:cNvPr>
          <p:cNvSpPr txBox="1"/>
          <p:nvPr/>
        </p:nvSpPr>
        <p:spPr>
          <a:xfrm>
            <a:off x="533400" y="2374612"/>
            <a:ext cx="7924791" cy="266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In 2020, there is a sharp rises from 47.8% to 56.78%, nearly </a:t>
            </a:r>
            <a:r>
              <a:rPr kumimoji="1" lang="en-US" altLang="zh-HK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increases year-on-year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Factors to be investigated further: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Earning of lenders increased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Property Price dropped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Uncertainty during COVID-19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692F19C-61A0-91FA-F412-95E8E42D0B02}"/>
              </a:ext>
            </a:extLst>
          </p:cNvPr>
          <p:cNvSpPr txBox="1"/>
          <p:nvPr/>
        </p:nvSpPr>
        <p:spPr>
          <a:xfrm>
            <a:off x="9144000" y="2374612"/>
            <a:ext cx="8610594" cy="266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tenor show a general slight uptrend from 2016 to 2023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It is positively correlated with LTV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Both tenors and LTVs saw a significant increase from 2019 to 2020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Average tenors have remained at relatively high in recent years</a:t>
            </a: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7440E896-1F92-4F94-CFDF-FFCC07AE2244}"/>
              </a:ext>
            </a:extLst>
          </p:cNvPr>
          <p:cNvCxnSpPr>
            <a:cxnSpLocks/>
          </p:cNvCxnSpPr>
          <p:nvPr/>
        </p:nvCxnSpPr>
        <p:spPr>
          <a:xfrm flipV="1">
            <a:off x="13106400" y="6515100"/>
            <a:ext cx="533400" cy="332626"/>
          </a:xfrm>
          <a:prstGeom prst="straightConnector1">
            <a:avLst/>
          </a:prstGeom>
          <a:ln w="38100">
            <a:solidFill>
              <a:srgbClr val="46215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75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8458201" cy="838200"/>
            <a:chOff x="533400" y="1409700"/>
            <a:chExt cx="8458201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1" y="1536413"/>
              <a:ext cx="83058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Sharpe Increase of LTV start from 2020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F372B35-EBD3-7543-8964-38FF67CB2FB3}"/>
              </a:ext>
            </a:extLst>
          </p:cNvPr>
          <p:cNvSpPr txBox="1"/>
          <p:nvPr/>
        </p:nvSpPr>
        <p:spPr>
          <a:xfrm>
            <a:off x="533399" y="2374612"/>
            <a:ext cx="10210801" cy="259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lender earnings </a:t>
            </a:r>
            <a:r>
              <a:rPr lang="en-US" altLang="zh-HK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did not 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show an increase between 2019 and 2020 among banks industry</a:t>
            </a:r>
          </a:p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approved value of loans during the same period </a:t>
            </a:r>
            <a:r>
              <a:rPr lang="en-US" altLang="zh-HK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decreased</a:t>
            </a:r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There is </a:t>
            </a:r>
            <a:r>
              <a:rPr kumimoji="1" lang="en-US" altLang="zh-HK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evidence 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to show a sharp increases of earning among AIs, which contribute to higher capital reserves and capability of taking additional risk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18ECE4E9-A071-54CB-686D-2829C7CCF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0" y="7520374"/>
            <a:ext cx="4267200" cy="257810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22D7B94-B77E-D59D-3352-36EE46477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3044" y="4627691"/>
            <a:ext cx="4289156" cy="267970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53FE1EB6-175C-0432-CC59-E5DCE1A05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3043" y="1562100"/>
            <a:ext cx="4289153" cy="295910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A257739-3597-4004-63FA-D33B4738E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005" y="2792833"/>
            <a:ext cx="1756372" cy="47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DE4EF29-A91C-6A9E-FB43-7A37700AC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006" y="5726726"/>
            <a:ext cx="1756371" cy="47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AA1A699F-6340-CE19-7169-A494EDE41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005" y="8199824"/>
            <a:ext cx="175637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A000FE11-3358-B7C5-50D7-1EFE6BD529ED}"/>
              </a:ext>
            </a:extLst>
          </p:cNvPr>
          <p:cNvCxnSpPr/>
          <p:nvPr/>
        </p:nvCxnSpPr>
        <p:spPr>
          <a:xfrm flipV="1">
            <a:off x="14782800" y="3248613"/>
            <a:ext cx="609600" cy="12671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圖片 57">
            <a:extLst>
              <a:ext uri="{FF2B5EF4-FFF2-40B4-BE49-F238E27FC236}">
                <a16:creationId xmlns:a16="http://schemas.microsoft.com/office/drawing/2014/main" id="{27E48B41-E880-E201-9B81-6C17FDD242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399" y="6000578"/>
            <a:ext cx="7772400" cy="4196618"/>
          </a:xfrm>
          <a:prstGeom prst="rect">
            <a:avLst/>
          </a:prstGeom>
        </p:spPr>
      </p:pic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2A316E8F-01AA-00CA-9E28-5BD7DDCC28A9}"/>
              </a:ext>
            </a:extLst>
          </p:cNvPr>
          <p:cNvCxnSpPr>
            <a:cxnSpLocks/>
          </p:cNvCxnSpPr>
          <p:nvPr/>
        </p:nvCxnSpPr>
        <p:spPr>
          <a:xfrm>
            <a:off x="14764719" y="8550212"/>
            <a:ext cx="609600" cy="11316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ED565B06-5BBD-0905-377D-2F7ED5F52B16}"/>
              </a:ext>
            </a:extLst>
          </p:cNvPr>
          <p:cNvCxnSpPr>
            <a:cxnSpLocks/>
          </p:cNvCxnSpPr>
          <p:nvPr/>
        </p:nvCxnSpPr>
        <p:spPr>
          <a:xfrm>
            <a:off x="14818963" y="6066783"/>
            <a:ext cx="609600" cy="11316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0644735B-4C1C-9976-E36F-92D8019C9CD1}"/>
              </a:ext>
            </a:extLst>
          </p:cNvPr>
          <p:cNvCxnSpPr>
            <a:cxnSpLocks/>
          </p:cNvCxnSpPr>
          <p:nvPr/>
        </p:nvCxnSpPr>
        <p:spPr>
          <a:xfrm>
            <a:off x="4419599" y="7581900"/>
            <a:ext cx="762000" cy="304800"/>
          </a:xfrm>
          <a:prstGeom prst="straightConnector1">
            <a:avLst/>
          </a:prstGeom>
          <a:ln w="28575">
            <a:solidFill>
              <a:srgbClr val="4621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EC040C0B-B0F0-0DD4-3A68-45CBAE8706AE}"/>
              </a:ext>
            </a:extLst>
          </p:cNvPr>
          <p:cNvSpPr txBox="1"/>
          <p:nvPr/>
        </p:nvSpPr>
        <p:spPr>
          <a:xfrm>
            <a:off x="4533262" y="2063234"/>
            <a:ext cx="3644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LTV = </a:t>
            </a:r>
            <a:r>
              <a:rPr kumimoji="1" lang="en-US" altLang="zh-HK" b="1" u="sng" dirty="0">
                <a:latin typeface="Arial" panose="020B0604020202020204" pitchFamily="34" charset="0"/>
                <a:cs typeface="Arial" panose="020B0604020202020204" pitchFamily="34" charset="0"/>
              </a:rPr>
              <a:t>Loan Value</a:t>
            </a:r>
            <a:r>
              <a:rPr kumimoji="1"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 / Market Value</a:t>
            </a:r>
            <a:endParaRPr kumimoji="1" lang="zh-HK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83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8458201" cy="838200"/>
            <a:chOff x="533400" y="1409700"/>
            <a:chExt cx="8458201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1" y="1536413"/>
              <a:ext cx="83058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Sharpe Increase of LTV start from 2020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921CEB54-89B9-10F6-620B-D6749D6BD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477" y="1499451"/>
            <a:ext cx="8305801" cy="384694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F372B35-EBD3-7543-8964-38FF67CB2FB3}"/>
              </a:ext>
            </a:extLst>
          </p:cNvPr>
          <p:cNvSpPr txBox="1"/>
          <p:nvPr/>
        </p:nvSpPr>
        <p:spPr>
          <a:xfrm>
            <a:off x="533400" y="2480540"/>
            <a:ext cx="79997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HK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the p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roperty values decreased in the market, the outstanding loan amounts remained unchanged as they were already approved and drawn and trigger the risk of LTV</a:t>
            </a:r>
          </a:p>
          <a:p>
            <a:b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AE83377-D2BF-3042-EE96-6571978F73C7}"/>
              </a:ext>
            </a:extLst>
          </p:cNvPr>
          <p:cNvGrpSpPr/>
          <p:nvPr/>
        </p:nvGrpSpPr>
        <p:grpSpPr>
          <a:xfrm>
            <a:off x="10058400" y="5383358"/>
            <a:ext cx="7849879" cy="4144395"/>
            <a:chOff x="10224960" y="6424299"/>
            <a:chExt cx="7495062" cy="3594045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64BB8223-D011-AD25-8158-62AF9677E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4960" y="6489970"/>
              <a:ext cx="7495062" cy="3526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06C6EF6F-1D3D-BB73-AA85-B920A9D34241}"/>
                </a:ext>
              </a:extLst>
            </p:cNvPr>
            <p:cNvSpPr txBox="1"/>
            <p:nvPr/>
          </p:nvSpPr>
          <p:spPr>
            <a:xfrm>
              <a:off x="12725399" y="6424299"/>
              <a:ext cx="2890196" cy="26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HK" sz="1400" dirty="0">
                  <a:latin typeface="Arial" panose="020B0604020202020204" pitchFamily="34" charset="0"/>
                  <a:cs typeface="Arial" panose="020B0604020202020204" pitchFamily="34" charset="0"/>
                </a:rPr>
                <a:t>Hong Kong House Price Index</a:t>
              </a:r>
              <a:endParaRPr kumimoji="1" lang="zh-HK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373F606E-0F70-EEF5-89A8-982A1021157B}"/>
                </a:ext>
              </a:extLst>
            </p:cNvPr>
            <p:cNvSpPr txBox="1"/>
            <p:nvPr/>
          </p:nvSpPr>
          <p:spPr>
            <a:xfrm>
              <a:off x="10229442" y="9818165"/>
              <a:ext cx="1529323" cy="200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HK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Source: Trading Economics</a:t>
              </a:r>
              <a:endParaRPr kumimoji="1" lang="zh-HK" altLang="en-US" sz="9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4C04436-BA73-1BB4-AEE6-05B6C0E2A6E6}"/>
              </a:ext>
            </a:extLst>
          </p:cNvPr>
          <p:cNvSpPr txBox="1"/>
          <p:nvPr/>
        </p:nvSpPr>
        <p:spPr>
          <a:xfrm>
            <a:off x="4533262" y="2063234"/>
            <a:ext cx="3644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LTV = Loan Value / </a:t>
            </a:r>
            <a:r>
              <a:rPr kumimoji="1" lang="en-US" altLang="zh-HK" b="1" u="sng" dirty="0">
                <a:latin typeface="Arial" panose="020B0604020202020204" pitchFamily="34" charset="0"/>
                <a:cs typeface="Arial" panose="020B0604020202020204" pitchFamily="34" charset="0"/>
              </a:rPr>
              <a:t>Market Value</a:t>
            </a:r>
            <a:endParaRPr kumimoji="1" lang="zh-HK" alt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7AAB38EA-15B4-0BA9-85D6-C1322B07F899}"/>
              </a:ext>
            </a:extLst>
          </p:cNvPr>
          <p:cNvCxnSpPr/>
          <p:nvPr/>
        </p:nvCxnSpPr>
        <p:spPr>
          <a:xfrm>
            <a:off x="13411200" y="1821885"/>
            <a:ext cx="0" cy="70490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D50186A-EED2-658D-3164-AF28426FD507}"/>
              </a:ext>
            </a:extLst>
          </p:cNvPr>
          <p:cNvCxnSpPr/>
          <p:nvPr/>
        </p:nvCxnSpPr>
        <p:spPr>
          <a:xfrm>
            <a:off x="11353800" y="1858847"/>
            <a:ext cx="0" cy="70490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D068E0A4-3CFB-AB0A-8B2E-09B2538C6856}"/>
              </a:ext>
            </a:extLst>
          </p:cNvPr>
          <p:cNvCxnSpPr/>
          <p:nvPr/>
        </p:nvCxnSpPr>
        <p:spPr>
          <a:xfrm>
            <a:off x="15468600" y="1858847"/>
            <a:ext cx="0" cy="70490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D4B3014A-F446-CF9F-E29F-6FE9FEF59CF5}"/>
              </a:ext>
            </a:extLst>
          </p:cNvPr>
          <p:cNvCxnSpPr/>
          <p:nvPr/>
        </p:nvCxnSpPr>
        <p:spPr>
          <a:xfrm flipV="1">
            <a:off x="13030200" y="3259470"/>
            <a:ext cx="824637" cy="127443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5D4EBAF1-8CE9-1D27-8BF8-A1C40C8B70AC}"/>
              </a:ext>
            </a:extLst>
          </p:cNvPr>
          <p:cNvCxnSpPr>
            <a:cxnSpLocks/>
          </p:cNvCxnSpPr>
          <p:nvPr/>
        </p:nvCxnSpPr>
        <p:spPr>
          <a:xfrm>
            <a:off x="13028922" y="5808330"/>
            <a:ext cx="825915" cy="97565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89F20130-29F7-E1C1-FE5D-00CB765BCE24}"/>
              </a:ext>
            </a:extLst>
          </p:cNvPr>
          <p:cNvCxnSpPr>
            <a:cxnSpLocks/>
          </p:cNvCxnSpPr>
          <p:nvPr/>
        </p:nvCxnSpPr>
        <p:spPr>
          <a:xfrm>
            <a:off x="15368492" y="5696455"/>
            <a:ext cx="716736" cy="746917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840361E3-4D00-48C0-10FD-F82E4B3BFC52}"/>
              </a:ext>
            </a:extLst>
          </p:cNvPr>
          <p:cNvCxnSpPr>
            <a:cxnSpLocks/>
          </p:cNvCxnSpPr>
          <p:nvPr/>
        </p:nvCxnSpPr>
        <p:spPr>
          <a:xfrm flipV="1">
            <a:off x="15368492" y="2646862"/>
            <a:ext cx="543744" cy="89744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圖片 54">
            <a:extLst>
              <a:ext uri="{FF2B5EF4-FFF2-40B4-BE49-F238E27FC236}">
                <a16:creationId xmlns:a16="http://schemas.microsoft.com/office/drawing/2014/main" id="{860C1851-2E9E-8F81-0FCB-83337DFBF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95" y="5287196"/>
            <a:ext cx="7772400" cy="4238942"/>
          </a:xfrm>
          <a:prstGeom prst="rect">
            <a:avLst/>
          </a:prstGeom>
        </p:spPr>
      </p:pic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5B71278C-98E6-3386-AF03-8E3DB1B5D7E3}"/>
              </a:ext>
            </a:extLst>
          </p:cNvPr>
          <p:cNvCxnSpPr>
            <a:cxnSpLocks/>
          </p:cNvCxnSpPr>
          <p:nvPr/>
        </p:nvCxnSpPr>
        <p:spPr>
          <a:xfrm flipV="1">
            <a:off x="2710557" y="6069913"/>
            <a:ext cx="1722606" cy="21705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D4693AE2-E7B8-1D9C-16CA-B3646F2E59BF}"/>
              </a:ext>
            </a:extLst>
          </p:cNvPr>
          <p:cNvCxnSpPr>
            <a:cxnSpLocks/>
          </p:cNvCxnSpPr>
          <p:nvPr/>
        </p:nvCxnSpPr>
        <p:spPr>
          <a:xfrm>
            <a:off x="4433163" y="6343474"/>
            <a:ext cx="596037" cy="62631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589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F372B35-EBD3-7543-8964-38FF67CB2FB3}"/>
              </a:ext>
            </a:extLst>
          </p:cNvPr>
          <p:cNvSpPr txBox="1"/>
          <p:nvPr/>
        </p:nvSpPr>
        <p:spPr>
          <a:xfrm>
            <a:off x="634821" y="2977953"/>
            <a:ext cx="9618637" cy="1746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300" dirty="0">
                <a:latin typeface="Arial" panose="020B0604020202020204" pitchFamily="34" charset="0"/>
                <a:cs typeface="Arial" panose="020B0604020202020204" pitchFamily="34" charset="0"/>
              </a:rPr>
              <a:t>From the start of COVID-19, the unemployment rate sharply and consistently increased, indicating a </a:t>
            </a:r>
            <a:r>
              <a:rPr kumimoji="1" lang="en-US" altLang="zh-HK" sz="2300" b="1" dirty="0">
                <a:latin typeface="Arial" panose="020B0604020202020204" pitchFamily="34" charset="0"/>
                <a:cs typeface="Arial" panose="020B0604020202020204" pitchFamily="34" charset="0"/>
              </a:rPr>
              <a:t>weakening economy</a:t>
            </a:r>
            <a:r>
              <a:rPr kumimoji="1" lang="en-US" altLang="zh-HK" sz="2300" dirty="0">
                <a:latin typeface="Arial" panose="020B0604020202020204" pitchFamily="34" charset="0"/>
                <a:cs typeface="Arial" panose="020B0604020202020204" pitchFamily="34" charset="0"/>
              </a:rPr>
              <a:t>. Borrowers’ incomes became unstable as appraisals, bonuses were reduced, and jobs were lost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AC70FEC-AABA-E8AA-CD95-410E32BE34A1}"/>
              </a:ext>
            </a:extLst>
          </p:cNvPr>
          <p:cNvGrpSpPr/>
          <p:nvPr/>
        </p:nvGrpSpPr>
        <p:grpSpPr>
          <a:xfrm>
            <a:off x="533400" y="1409699"/>
            <a:ext cx="9906000" cy="1333499"/>
            <a:chOff x="533400" y="1409699"/>
            <a:chExt cx="10820398" cy="1333499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6B1DDE2-12B1-2A8F-4128-5D21F59A59B8}"/>
                </a:ext>
              </a:extLst>
            </p:cNvPr>
            <p:cNvSpPr txBox="1"/>
            <p:nvPr/>
          </p:nvSpPr>
          <p:spPr>
            <a:xfrm>
              <a:off x="685800" y="1536413"/>
              <a:ext cx="1066799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Positive Correlation between Unemployment Rate and </a:t>
              </a:r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LTV</a:t>
              </a:r>
              <a:r>
                <a:rPr lang="en-US" altLang="zh-HK" sz="32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&amp; Tenors</a:t>
              </a: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908D431E-C3D1-B201-9D27-41E1F11CEDA8}"/>
                </a:ext>
              </a:extLst>
            </p:cNvPr>
            <p:cNvGrpSpPr/>
            <p:nvPr/>
          </p:nvGrpSpPr>
          <p:grpSpPr>
            <a:xfrm>
              <a:off x="533400" y="1409699"/>
              <a:ext cx="2590117" cy="1333499"/>
              <a:chOff x="1015508" y="2956071"/>
              <a:chExt cx="1512001" cy="587229"/>
            </a:xfrm>
          </p:grpSpPr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7DE8A3FB-2A07-0ABB-293A-0D2AFD2E47B2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037F2B34-F14A-597C-436F-9FBF68AEE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66E69FBB-A0DB-DB2F-1704-650620AB64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456613D4-D38C-184E-90B3-6C6D339EB547}"/>
              </a:ext>
            </a:extLst>
          </p:cNvPr>
          <p:cNvGrpSpPr/>
          <p:nvPr/>
        </p:nvGrpSpPr>
        <p:grpSpPr>
          <a:xfrm>
            <a:off x="7102044" y="3848100"/>
            <a:ext cx="11185956" cy="6169356"/>
            <a:chOff x="6895216" y="3355644"/>
            <a:chExt cx="11185956" cy="6169356"/>
          </a:xfrm>
        </p:grpSpPr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06C06810-47AE-ED4E-450B-F5790A44EC3E}"/>
                </a:ext>
              </a:extLst>
            </p:cNvPr>
            <p:cNvGrpSpPr/>
            <p:nvPr/>
          </p:nvGrpSpPr>
          <p:grpSpPr>
            <a:xfrm>
              <a:off x="6895216" y="6286500"/>
              <a:ext cx="10972800" cy="3238500"/>
              <a:chOff x="4819651" y="6344287"/>
              <a:chExt cx="15544800" cy="3845358"/>
            </a:xfrm>
          </p:grpSpPr>
          <p:pic>
            <p:nvPicPr>
              <p:cNvPr id="51" name="圖片 50">
                <a:extLst>
                  <a:ext uri="{FF2B5EF4-FFF2-40B4-BE49-F238E27FC236}">
                    <a16:creationId xmlns:a16="http://schemas.microsoft.com/office/drawing/2014/main" id="{D7E47643-8637-8F01-B482-7636610E3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9651" y="6344287"/>
                <a:ext cx="7772400" cy="3845358"/>
              </a:xfrm>
              <a:prstGeom prst="rect">
                <a:avLst/>
              </a:prstGeom>
            </p:spPr>
          </p:pic>
          <p:pic>
            <p:nvPicPr>
              <p:cNvPr id="52" name="圖片 51">
                <a:extLst>
                  <a:ext uri="{FF2B5EF4-FFF2-40B4-BE49-F238E27FC236}">
                    <a16:creationId xmlns:a16="http://schemas.microsoft.com/office/drawing/2014/main" id="{D4E7D676-4464-66C2-CBCE-A2D9691E5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92051" y="6344287"/>
                <a:ext cx="7772400" cy="3845358"/>
              </a:xfrm>
              <a:prstGeom prst="rect">
                <a:avLst/>
              </a:prstGeom>
            </p:spPr>
          </p:pic>
        </p:grp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743E6C3E-DAD7-C7ED-EB0E-BA04617C39AD}"/>
                </a:ext>
              </a:extLst>
            </p:cNvPr>
            <p:cNvGrpSpPr/>
            <p:nvPr/>
          </p:nvGrpSpPr>
          <p:grpSpPr>
            <a:xfrm>
              <a:off x="10084730" y="3355644"/>
              <a:ext cx="7996442" cy="2983500"/>
              <a:chOff x="8915400" y="4169853"/>
              <a:chExt cx="7996442" cy="2983500"/>
            </a:xfrm>
          </p:grpSpPr>
          <p:pic>
            <p:nvPicPr>
              <p:cNvPr id="56" name="圖片 55">
                <a:extLst>
                  <a:ext uri="{FF2B5EF4-FFF2-40B4-BE49-F238E27FC236}">
                    <a16:creationId xmlns:a16="http://schemas.microsoft.com/office/drawing/2014/main" id="{DA83F673-7669-A503-C604-BF202219F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5400" y="4169853"/>
                <a:ext cx="7772400" cy="2983500"/>
              </a:xfrm>
              <a:prstGeom prst="rect">
                <a:avLst/>
              </a:prstGeom>
            </p:spPr>
          </p:pic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0AACD69-A1BD-6C5A-30D7-929DFA708838}"/>
                  </a:ext>
                </a:extLst>
              </p:cNvPr>
              <p:cNvSpPr txBox="1"/>
              <p:nvPr/>
            </p:nvSpPr>
            <p:spPr>
              <a:xfrm>
                <a:off x="10321425" y="5822923"/>
                <a:ext cx="2610803" cy="46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280"/>
                  </a:lnSpc>
                </a:pPr>
                <a:r>
                  <a:rPr kumimoji="1" lang="en-US" altLang="zh-HK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Correlation Coefficient: 0.7</a:t>
                </a:r>
              </a:p>
            </p:txBody>
          </p:sp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1F856194-8862-0845-1695-5A220CF342C8}"/>
                  </a:ext>
                </a:extLst>
              </p:cNvPr>
              <p:cNvSpPr txBox="1"/>
              <p:nvPr/>
            </p:nvSpPr>
            <p:spPr>
              <a:xfrm>
                <a:off x="14072439" y="5828758"/>
                <a:ext cx="2839403" cy="456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280"/>
                  </a:lnSpc>
                </a:pPr>
                <a:r>
                  <a:rPr kumimoji="1" lang="en-US" altLang="zh-HK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Correlation Coefficient: 0.63</a:t>
                </a:r>
              </a:p>
            </p:txBody>
          </p:sp>
        </p:grpSp>
      </p:grp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FF7617E5-0F38-71FE-EE6D-E7B759C023DF}"/>
              </a:ext>
            </a:extLst>
          </p:cNvPr>
          <p:cNvSpPr txBox="1"/>
          <p:nvPr/>
        </p:nvSpPr>
        <p:spPr>
          <a:xfrm>
            <a:off x="634821" y="6970339"/>
            <a:ext cx="6070779" cy="2592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300" dirty="0">
                <a:latin typeface="Arial" panose="020B0604020202020204" pitchFamily="34" charset="0"/>
                <a:cs typeface="Arial" panose="020B0604020202020204" pitchFamily="34" charset="0"/>
              </a:rPr>
              <a:t>Facing increase of repayment risks from rising LTV and DSR, lenders preferred a longer contractual life to lower monthly installments, </a:t>
            </a:r>
            <a:r>
              <a:rPr kumimoji="1" lang="en-US" altLang="zh-HK" sz="2300" b="1" dirty="0">
                <a:latin typeface="Arial" panose="020B0604020202020204" pitchFamily="34" charset="0"/>
                <a:cs typeface="Arial" panose="020B0604020202020204" pitchFamily="34" charset="0"/>
              </a:rPr>
              <a:t>reducing DSR</a:t>
            </a:r>
            <a:r>
              <a:rPr kumimoji="1" lang="en-US" altLang="zh-HK" sz="2300" dirty="0">
                <a:latin typeface="Arial" panose="020B0604020202020204" pitchFamily="34" charset="0"/>
                <a:cs typeface="Arial" panose="020B0604020202020204" pitchFamily="34" charset="0"/>
              </a:rPr>
              <a:t> pressure to borrowers and </a:t>
            </a:r>
            <a:r>
              <a:rPr kumimoji="1" lang="en-US" altLang="zh-HK" sz="2300" b="1" dirty="0">
                <a:latin typeface="Arial" panose="020B0604020202020204" pitchFamily="34" charset="0"/>
                <a:cs typeface="Arial" panose="020B0604020202020204" pitchFamily="34" charset="0"/>
              </a:rPr>
              <a:t>mitigating credit risk </a:t>
            </a:r>
            <a:r>
              <a:rPr kumimoji="1" lang="en-US" altLang="zh-HK" sz="2300" dirty="0">
                <a:latin typeface="Arial" panose="020B0604020202020204" pitchFamily="34" charset="0"/>
                <a:cs typeface="Arial" panose="020B0604020202020204" pitchFamily="34" charset="0"/>
              </a:rPr>
              <a:t>to lenders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D5349DF-00CA-D811-DB4B-35CA739B9183}"/>
              </a:ext>
            </a:extLst>
          </p:cNvPr>
          <p:cNvSpPr txBox="1"/>
          <p:nvPr/>
        </p:nvSpPr>
        <p:spPr>
          <a:xfrm>
            <a:off x="634821" y="5185743"/>
            <a:ext cx="9152164" cy="1323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lang="en-US" altLang="zh-HK" sz="23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jobs losses, borrowers‘ income and </a:t>
            </a:r>
            <a:r>
              <a:rPr lang="en-US" altLang="zh-HK" sz="23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repayment ability declines</a:t>
            </a:r>
            <a:r>
              <a:rPr lang="en-US" altLang="zh-HK" sz="23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en-US" altLang="zh-HK" sz="23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HK" sz="2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LTV loans were needed to </a:t>
            </a:r>
            <a:r>
              <a:rPr kumimoji="1" lang="en-US" altLang="zh-HK" sz="23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the borrowers’ accessibility</a:t>
            </a:r>
            <a:r>
              <a:rPr kumimoji="1" lang="en-US" altLang="zh-HK" sz="2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housing and affordability for properties price</a:t>
            </a:r>
            <a:endParaRPr kumimoji="1" lang="zh-HK" alt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162F6F31-4C53-4AB4-0F32-662D9823E7C9}"/>
              </a:ext>
            </a:extLst>
          </p:cNvPr>
          <p:cNvCxnSpPr/>
          <p:nvPr/>
        </p:nvCxnSpPr>
        <p:spPr>
          <a:xfrm flipV="1">
            <a:off x="9786985" y="8039100"/>
            <a:ext cx="347615" cy="1385261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0DAC16C8-A12A-EA87-6C2E-DEDFEFCDDF40}"/>
              </a:ext>
            </a:extLst>
          </p:cNvPr>
          <p:cNvCxnSpPr/>
          <p:nvPr/>
        </p:nvCxnSpPr>
        <p:spPr>
          <a:xfrm flipV="1">
            <a:off x="15273385" y="8186057"/>
            <a:ext cx="347615" cy="1385261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6B12182-FBC2-C212-5050-92A435BE5326}"/>
              </a:ext>
            </a:extLst>
          </p:cNvPr>
          <p:cNvSpPr txBox="1"/>
          <p:nvPr/>
        </p:nvSpPr>
        <p:spPr>
          <a:xfrm>
            <a:off x="3044154" y="2555678"/>
            <a:ext cx="3212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DSR = </a:t>
            </a:r>
            <a:r>
              <a:rPr kumimoji="1" lang="en-US" altLang="zh-HK" b="1" u="sng" dirty="0">
                <a:latin typeface="Arial" panose="020B0604020202020204" pitchFamily="34" charset="0"/>
                <a:cs typeface="Arial" panose="020B0604020202020204" pitchFamily="34" charset="0"/>
              </a:rPr>
              <a:t>Debt</a:t>
            </a:r>
            <a:r>
              <a:rPr kumimoji="1" lang="en-US" altLang="zh-HK" b="1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1" lang="en-US" altLang="zh-HK" b="1" u="sng" dirty="0">
                <a:latin typeface="Arial" panose="020B0604020202020204" pitchFamily="34" charset="0"/>
                <a:cs typeface="Arial" panose="020B0604020202020204" pitchFamily="34" charset="0"/>
              </a:rPr>
              <a:t>Income</a:t>
            </a:r>
            <a:endParaRPr kumimoji="1" lang="zh-HK" alt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313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9A1BC-7046-681A-501A-E7598A648F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4.1 Conclusion</a:t>
            </a:r>
            <a:endParaRPr kumimoji="1" lang="zh-HK" altLang="en-US" b="1" dirty="0"/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9CB2E82F-3F39-49D7-E04A-3D5FA6C3AB1B}"/>
              </a:ext>
            </a:extLst>
          </p:cNvPr>
          <p:cNvGrpSpPr/>
          <p:nvPr/>
        </p:nvGrpSpPr>
        <p:grpSpPr>
          <a:xfrm>
            <a:off x="1829967" y="2124744"/>
            <a:ext cx="4830028" cy="1048365"/>
            <a:chOff x="2731539" y="2214884"/>
            <a:chExt cx="4830028" cy="1048365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BA94865-2B0C-B0D8-5087-AA46CF4B981D}"/>
                </a:ext>
              </a:extLst>
            </p:cNvPr>
            <p:cNvSpPr txBox="1"/>
            <p:nvPr/>
          </p:nvSpPr>
          <p:spPr>
            <a:xfrm>
              <a:off x="2862662" y="2309142"/>
              <a:ext cx="469890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28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Strong Financial health and stability of borrowers</a:t>
              </a: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0AB69B9-995E-1ECE-C1D0-44147F355378}"/>
                </a:ext>
              </a:extLst>
            </p:cNvPr>
            <p:cNvGrpSpPr/>
            <p:nvPr/>
          </p:nvGrpSpPr>
          <p:grpSpPr>
            <a:xfrm>
              <a:off x="2731539" y="2214884"/>
              <a:ext cx="2837513" cy="1019513"/>
              <a:chOff x="1015508" y="2956071"/>
              <a:chExt cx="1512001" cy="587229"/>
            </a:xfrm>
          </p:grpSpPr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D4D6F1E6-77C6-42C0-0A6A-B4D1A837862D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577E955E-BF1B-1C54-CAD4-BE9903B14902}"/>
                  </a:ext>
                </a:extLst>
              </p:cNvPr>
              <p:cNvCxnSpPr/>
              <p:nvPr/>
            </p:nvCxnSpPr>
            <p:spPr>
              <a:xfrm>
                <a:off x="1015509" y="3543299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0D0CA0A2-74D0-DEE4-5CCF-B147663892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2C669E9-70B6-635E-1457-1D2DF4581AB0}"/>
              </a:ext>
            </a:extLst>
          </p:cNvPr>
          <p:cNvSpPr txBox="1"/>
          <p:nvPr/>
        </p:nvSpPr>
        <p:spPr>
          <a:xfrm>
            <a:off x="1828802" y="3482369"/>
            <a:ext cx="6865101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Delinquency and rescheduled loan keep in a safety level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elinquency ratios have risen slightly in recent years, requiring continued monitoring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94F5F88F-AC2D-9FCA-D0E9-703AB3211C55}"/>
              </a:ext>
            </a:extLst>
          </p:cNvPr>
          <p:cNvSpPr txBox="1"/>
          <p:nvPr/>
        </p:nvSpPr>
        <p:spPr>
          <a:xfrm>
            <a:off x="10046207" y="6845563"/>
            <a:ext cx="686510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Rising rates negatively affect application volumes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while positively influencing approval rates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nemployment rate drive the lender to conduct more stress risk assessment for the RML (LTV, DSR)</a:t>
            </a: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9C6173FE-951C-9637-72AF-74D745455985}"/>
              </a:ext>
            </a:extLst>
          </p:cNvPr>
          <p:cNvGrpSpPr/>
          <p:nvPr/>
        </p:nvGrpSpPr>
        <p:grpSpPr>
          <a:xfrm>
            <a:off x="10058400" y="2122442"/>
            <a:ext cx="7946078" cy="1019513"/>
            <a:chOff x="9601200" y="4381500"/>
            <a:chExt cx="7946078" cy="1019513"/>
          </a:xfrm>
        </p:grpSpPr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F47FAA21-1F6B-E7BB-0A48-388235521AAF}"/>
                </a:ext>
              </a:extLst>
            </p:cNvPr>
            <p:cNvSpPr txBox="1"/>
            <p:nvPr/>
          </p:nvSpPr>
          <p:spPr>
            <a:xfrm>
              <a:off x="9906009" y="4660424"/>
              <a:ext cx="76412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28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COVID-19 uncertainties</a:t>
              </a:r>
            </a:p>
          </p:txBody>
        </p: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E2AA87DA-D0E6-244D-E17E-6249C00B6908}"/>
                </a:ext>
              </a:extLst>
            </p:cNvPr>
            <p:cNvGrpSpPr/>
            <p:nvPr/>
          </p:nvGrpSpPr>
          <p:grpSpPr>
            <a:xfrm>
              <a:off x="9601200" y="4381500"/>
              <a:ext cx="2837513" cy="1019513"/>
              <a:chOff x="1015508" y="2956071"/>
              <a:chExt cx="1512001" cy="587229"/>
            </a:xfrm>
          </p:grpSpPr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31E772C1-3344-3D50-C9E4-513CEED17F3F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99AAB1AF-2E91-9ADF-42F9-96E463FEA2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299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0DC39CE9-49B5-42EC-3F8F-F95CFF112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6BE212E-0558-18EF-EB64-BEBF3C55E550}"/>
              </a:ext>
            </a:extLst>
          </p:cNvPr>
          <p:cNvSpPr txBox="1"/>
          <p:nvPr/>
        </p:nvSpPr>
        <p:spPr>
          <a:xfrm>
            <a:off x="10030967" y="3349170"/>
            <a:ext cx="686510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Sharp increases in LTV and tenor levels is observed in 2020 while keep as high level in the recent year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AC10835-6BAF-BC5E-A11A-997A3206A897}"/>
              </a:ext>
            </a:extLst>
          </p:cNvPr>
          <p:cNvSpPr txBox="1"/>
          <p:nvPr/>
        </p:nvSpPr>
        <p:spPr>
          <a:xfrm>
            <a:off x="1828802" y="6845563"/>
            <a:ext cx="7315198" cy="233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maintain of delinquency and rescheduled loan safe level with economic uncertainty during COVID-19, interest rates rising, unemployment fluctuating, indicate the effectiveness of lenders’ stress testing and risk assessment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Lenders carry continuous monitoring and timely responses to changing macroeconomic conditions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33BAA78-6FDE-6EE6-AC78-0BFE06389EBA}"/>
              </a:ext>
            </a:extLst>
          </p:cNvPr>
          <p:cNvGrpSpPr/>
          <p:nvPr/>
        </p:nvGrpSpPr>
        <p:grpSpPr>
          <a:xfrm>
            <a:off x="10058399" y="5483432"/>
            <a:ext cx="7572239" cy="1048365"/>
            <a:chOff x="10058399" y="5144069"/>
            <a:chExt cx="7572239" cy="1048365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09C48209-F096-9CCC-1220-CCCB318424AF}"/>
                </a:ext>
              </a:extLst>
            </p:cNvPr>
            <p:cNvGrpSpPr/>
            <p:nvPr/>
          </p:nvGrpSpPr>
          <p:grpSpPr>
            <a:xfrm>
              <a:off x="10058399" y="5144069"/>
              <a:ext cx="7467597" cy="1048365"/>
              <a:chOff x="2731539" y="2214884"/>
              <a:chExt cx="7772391" cy="1048365"/>
            </a:xfrm>
          </p:grpSpPr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DFC74AC8-CA37-4731-8F3C-654912C0EE27}"/>
                  </a:ext>
                </a:extLst>
              </p:cNvPr>
              <p:cNvSpPr txBox="1"/>
              <p:nvPr/>
            </p:nvSpPr>
            <p:spPr>
              <a:xfrm>
                <a:off x="2862661" y="2309142"/>
                <a:ext cx="764126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2800" b="1" dirty="0">
                    <a:effectLst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HIBOR and unemployment rate factors impact borrower and lender behaviors</a:t>
                </a:r>
              </a:p>
            </p:txBody>
          </p: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DC3BCA4D-6B1E-D32A-13D7-71B10B37DF67}"/>
                  </a:ext>
                </a:extLst>
              </p:cNvPr>
              <p:cNvGrpSpPr/>
              <p:nvPr/>
            </p:nvGrpSpPr>
            <p:grpSpPr>
              <a:xfrm>
                <a:off x="2731539" y="2214884"/>
                <a:ext cx="2837513" cy="1019513"/>
                <a:chOff x="1015508" y="2956071"/>
                <a:chExt cx="1512001" cy="587229"/>
              </a:xfrm>
            </p:grpSpPr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7879EE7D-9EAA-6877-7438-2823BE096DFF}"/>
                    </a:ext>
                  </a:extLst>
                </p:cNvPr>
                <p:cNvCxnSpPr/>
                <p:nvPr/>
              </p:nvCxnSpPr>
              <p:spPr>
                <a:xfrm>
                  <a:off x="1015508" y="2956071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接點 45">
                  <a:extLst>
                    <a:ext uri="{FF2B5EF4-FFF2-40B4-BE49-F238E27FC236}">
                      <a16:creationId xmlns:a16="http://schemas.microsoft.com/office/drawing/2014/main" id="{B4F81722-70A7-FCF0-9EF7-7E0B870A2EFD}"/>
                    </a:ext>
                  </a:extLst>
                </p:cNvPr>
                <p:cNvCxnSpPr/>
                <p:nvPr/>
              </p:nvCxnSpPr>
              <p:spPr>
                <a:xfrm>
                  <a:off x="1015509" y="3543300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接點 46">
                  <a:extLst>
                    <a:ext uri="{FF2B5EF4-FFF2-40B4-BE49-F238E27FC236}">
                      <a16:creationId xmlns:a16="http://schemas.microsoft.com/office/drawing/2014/main" id="{CBE9ACC1-4084-552F-EAF7-D93D00849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8" y="2956071"/>
                  <a:ext cx="0" cy="5872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8" name="Freeform 2">
              <a:extLst>
                <a:ext uri="{FF2B5EF4-FFF2-40B4-BE49-F238E27FC236}">
                  <a16:creationId xmlns:a16="http://schemas.microsoft.com/office/drawing/2014/main" id="{71A75287-5CAD-0096-AD3D-69D83D9F589F}"/>
                </a:ext>
              </a:extLst>
            </p:cNvPr>
            <p:cNvSpPr/>
            <p:nvPr/>
          </p:nvSpPr>
          <p:spPr>
            <a:xfrm>
              <a:off x="17000710" y="5370513"/>
              <a:ext cx="629928" cy="793069"/>
            </a:xfrm>
            <a:custGeom>
              <a:avLst/>
              <a:gdLst/>
              <a:ahLst/>
              <a:cxnLst/>
              <a:rect l="l" t="t" r="r" b="b"/>
              <a:pathLst>
                <a:path w="587713" h="748246">
                  <a:moveTo>
                    <a:pt x="0" y="0"/>
                  </a:moveTo>
                  <a:lnTo>
                    <a:pt x="587713" y="0"/>
                  </a:lnTo>
                  <a:lnTo>
                    <a:pt x="587713" y="748246"/>
                  </a:lnTo>
                  <a:lnTo>
                    <a:pt x="0" y="74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HK" altLang="en-US"/>
            </a:p>
          </p:txBody>
        </p:sp>
      </p:grpSp>
      <p:sp>
        <p:nvSpPr>
          <p:cNvPr id="69" name="Freeform 20">
            <a:extLst>
              <a:ext uri="{FF2B5EF4-FFF2-40B4-BE49-F238E27FC236}">
                <a16:creationId xmlns:a16="http://schemas.microsoft.com/office/drawing/2014/main" id="{44C658EB-58F0-0F90-3B91-FFC14ABB5844}"/>
              </a:ext>
            </a:extLst>
          </p:cNvPr>
          <p:cNvSpPr/>
          <p:nvPr/>
        </p:nvSpPr>
        <p:spPr>
          <a:xfrm>
            <a:off x="6659995" y="2444421"/>
            <a:ext cx="688416" cy="688416"/>
          </a:xfrm>
          <a:custGeom>
            <a:avLst/>
            <a:gdLst/>
            <a:ahLst/>
            <a:cxnLst/>
            <a:rect l="l" t="t" r="r" b="b"/>
            <a:pathLst>
              <a:path w="767216" h="767216">
                <a:moveTo>
                  <a:pt x="0" y="0"/>
                </a:moveTo>
                <a:lnTo>
                  <a:pt x="767216" y="0"/>
                </a:lnTo>
                <a:lnTo>
                  <a:pt x="76721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HK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097159-084A-1B83-84E8-972E62386312}"/>
              </a:ext>
            </a:extLst>
          </p:cNvPr>
          <p:cNvGrpSpPr/>
          <p:nvPr/>
        </p:nvGrpSpPr>
        <p:grpSpPr>
          <a:xfrm>
            <a:off x="1829967" y="5483432"/>
            <a:ext cx="5674836" cy="1048365"/>
            <a:chOff x="1829967" y="5260622"/>
            <a:chExt cx="5674836" cy="1048365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0B76A489-9884-3319-C3B6-0DBC12BF36CD}"/>
                </a:ext>
              </a:extLst>
            </p:cNvPr>
            <p:cNvGrpSpPr/>
            <p:nvPr/>
          </p:nvGrpSpPr>
          <p:grpSpPr>
            <a:xfrm>
              <a:off x="1829967" y="5260622"/>
              <a:ext cx="4830028" cy="1048365"/>
              <a:chOff x="2731539" y="2214884"/>
              <a:chExt cx="4830028" cy="1048365"/>
            </a:xfrm>
          </p:grpSpPr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81B82037-B63C-6487-969F-D00BF3DC3E7F}"/>
                  </a:ext>
                </a:extLst>
              </p:cNvPr>
              <p:cNvSpPr txBox="1"/>
              <p:nvPr/>
            </p:nvSpPr>
            <p:spPr>
              <a:xfrm>
                <a:off x="2862662" y="2309142"/>
                <a:ext cx="469890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2800" b="1" dirty="0">
                    <a:effectLst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Demonstration resilience in lender risk management</a:t>
                </a:r>
              </a:p>
            </p:txBody>
          </p:sp>
          <p:grpSp>
            <p:nvGrpSpPr>
              <p:cNvPr id="63" name="群組 62">
                <a:extLst>
                  <a:ext uri="{FF2B5EF4-FFF2-40B4-BE49-F238E27FC236}">
                    <a16:creationId xmlns:a16="http://schemas.microsoft.com/office/drawing/2014/main" id="{6596A10C-EC3F-5B51-AA28-A40EDDD90F9D}"/>
                  </a:ext>
                </a:extLst>
              </p:cNvPr>
              <p:cNvGrpSpPr/>
              <p:nvPr/>
            </p:nvGrpSpPr>
            <p:grpSpPr>
              <a:xfrm>
                <a:off x="2731539" y="2214884"/>
                <a:ext cx="2837513" cy="1019513"/>
                <a:chOff x="1015508" y="2956071"/>
                <a:chExt cx="1512001" cy="587229"/>
              </a:xfrm>
            </p:grpSpPr>
            <p:cxnSp>
              <p:nvCxnSpPr>
                <p:cNvPr id="64" name="直線接點 63">
                  <a:extLst>
                    <a:ext uri="{FF2B5EF4-FFF2-40B4-BE49-F238E27FC236}">
                      <a16:creationId xmlns:a16="http://schemas.microsoft.com/office/drawing/2014/main" id="{E4868B38-7767-8FF7-A354-BF84206561C2}"/>
                    </a:ext>
                  </a:extLst>
                </p:cNvPr>
                <p:cNvCxnSpPr/>
                <p:nvPr/>
              </p:nvCxnSpPr>
              <p:spPr>
                <a:xfrm>
                  <a:off x="1015508" y="2956071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接點 64">
                  <a:extLst>
                    <a:ext uri="{FF2B5EF4-FFF2-40B4-BE49-F238E27FC236}">
                      <a16:creationId xmlns:a16="http://schemas.microsoft.com/office/drawing/2014/main" id="{B6CE318B-592F-421B-C058-AEE66932D018}"/>
                    </a:ext>
                  </a:extLst>
                </p:cNvPr>
                <p:cNvCxnSpPr/>
                <p:nvPr/>
              </p:nvCxnSpPr>
              <p:spPr>
                <a:xfrm>
                  <a:off x="1015509" y="3543299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接點 65">
                  <a:extLst>
                    <a:ext uri="{FF2B5EF4-FFF2-40B4-BE49-F238E27FC236}">
                      <a16:creationId xmlns:a16="http://schemas.microsoft.com/office/drawing/2014/main" id="{206133B1-2C53-640E-ABD2-D809803ED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8" y="2956071"/>
                  <a:ext cx="0" cy="5872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1C48D073-8E9D-C744-BE9D-4B68EDC2F6F7}"/>
                </a:ext>
              </a:extLst>
            </p:cNvPr>
            <p:cNvSpPr/>
            <p:nvPr/>
          </p:nvSpPr>
          <p:spPr>
            <a:xfrm>
              <a:off x="6917097" y="5587102"/>
              <a:ext cx="587706" cy="650158"/>
            </a:xfrm>
            <a:custGeom>
              <a:avLst/>
              <a:gdLst/>
              <a:ahLst/>
              <a:cxnLst/>
              <a:rect l="l" t="t" r="r" b="b"/>
              <a:pathLst>
                <a:path w="609588" h="767216">
                  <a:moveTo>
                    <a:pt x="0" y="0"/>
                  </a:moveTo>
                  <a:lnTo>
                    <a:pt x="609588" y="0"/>
                  </a:lnTo>
                  <a:lnTo>
                    <a:pt x="609588" y="767217"/>
                  </a:lnTo>
                  <a:lnTo>
                    <a:pt x="0" y="767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HK" altLang="en-US"/>
            </a:p>
          </p:txBody>
        </p:sp>
      </p:grpSp>
      <p:sp>
        <p:nvSpPr>
          <p:cNvPr id="72" name="Freeform 3">
            <a:extLst>
              <a:ext uri="{FF2B5EF4-FFF2-40B4-BE49-F238E27FC236}">
                <a16:creationId xmlns:a16="http://schemas.microsoft.com/office/drawing/2014/main" id="{79170A61-2522-3F7B-0694-1C363256A871}"/>
              </a:ext>
            </a:extLst>
          </p:cNvPr>
          <p:cNvSpPr/>
          <p:nvPr/>
        </p:nvSpPr>
        <p:spPr>
          <a:xfrm>
            <a:off x="14662208" y="2307685"/>
            <a:ext cx="697670" cy="64902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6"/>
                </a:lnTo>
                <a:lnTo>
                  <a:pt x="0" y="8274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09652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9A1BC-7046-681A-501A-E7598A648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99" y="-22670"/>
            <a:ext cx="8876651" cy="1333500"/>
          </a:xfrm>
        </p:spPr>
        <p:txBody>
          <a:bodyPr>
            <a:noAutofit/>
          </a:bodyPr>
          <a:lstStyle/>
          <a:p>
            <a:r>
              <a:rPr kumimoji="1" lang="en-US" altLang="zh-HK" b="1" dirty="0"/>
              <a:t>4.2 Limitation &amp; Improvement</a:t>
            </a:r>
            <a:endParaRPr kumimoji="1" lang="zh-HK" altLang="en-US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76AB43F-E68B-1609-05AA-AAE3BABD97C0}"/>
              </a:ext>
            </a:extLst>
          </p:cNvPr>
          <p:cNvSpPr txBox="1"/>
          <p:nvPr/>
        </p:nvSpPr>
        <p:spPr>
          <a:xfrm>
            <a:off x="9785614" y="2018664"/>
            <a:ext cx="5950737" cy="103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 values are </a:t>
            </a:r>
            <a:r>
              <a:rPr lang="en-US" altLang="zh-TW" sz="2000" b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past values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(outstanding value, approved value, HKD deposits), which may limit the informativeness of the analysis.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0A19B29-C63E-C773-4360-7F77B2A7DD85}"/>
              </a:ext>
            </a:extLst>
          </p:cNvPr>
          <p:cNvSpPr txBox="1"/>
          <p:nvPr/>
        </p:nvSpPr>
        <p:spPr>
          <a:xfrm>
            <a:off x="1938146" y="1736954"/>
            <a:ext cx="5865876" cy="135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Convert past values to </a:t>
            </a:r>
            <a:r>
              <a:rPr lang="en-US" altLang="zh-TW" sz="2000" b="1" dirty="0">
                <a:solidFill>
                  <a:srgbClr val="8CC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present values 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 the inflation rate</a:t>
            </a: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Consider the use of percentage change over time instead of difference or raw value</a:t>
            </a: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1204B51D-4813-553B-BA4C-CCDEA6D01DD1}"/>
              </a:ext>
            </a:extLst>
          </p:cNvPr>
          <p:cNvGrpSpPr/>
          <p:nvPr/>
        </p:nvGrpSpPr>
        <p:grpSpPr>
          <a:xfrm>
            <a:off x="2118681" y="3666206"/>
            <a:ext cx="7739288" cy="1858532"/>
            <a:chOff x="2118681" y="3682154"/>
            <a:chExt cx="7739288" cy="1858532"/>
          </a:xfrm>
        </p:grpSpPr>
        <p:sp>
          <p:nvSpPr>
            <p:cNvPr id="6" name="手繪多邊形 5">
              <a:extLst>
                <a:ext uri="{FF2B5EF4-FFF2-40B4-BE49-F238E27FC236}">
                  <a16:creationId xmlns:a16="http://schemas.microsoft.com/office/drawing/2014/main" id="{4B8CB1D5-05D2-D6C2-C014-AC2217F174B5}"/>
                </a:ext>
              </a:extLst>
            </p:cNvPr>
            <p:cNvSpPr/>
            <p:nvPr/>
          </p:nvSpPr>
          <p:spPr>
            <a:xfrm flipH="1">
              <a:off x="2118681" y="3711886"/>
              <a:ext cx="7620000" cy="1828800"/>
            </a:xfrm>
            <a:custGeom>
              <a:avLst/>
              <a:gdLst>
                <a:gd name="connsiteX0" fmla="*/ 1130198 w 7620000"/>
                <a:gd name="connsiteY0" fmla="*/ 0 h 1828800"/>
                <a:gd name="connsiteX1" fmla="*/ 1143000 w 7620000"/>
                <a:gd name="connsiteY1" fmla="*/ 0 h 1828800"/>
                <a:gd name="connsiteX2" fmla="*/ 1981200 w 7620000"/>
                <a:gd name="connsiteY2" fmla="*/ 0 h 1828800"/>
                <a:gd name="connsiteX3" fmla="*/ 7620000 w 7620000"/>
                <a:gd name="connsiteY3" fmla="*/ 0 h 1828800"/>
                <a:gd name="connsiteX4" fmla="*/ 7620000 w 7620000"/>
                <a:gd name="connsiteY4" fmla="*/ 495300 h 1828800"/>
                <a:gd name="connsiteX5" fmla="*/ 1675105 w 7620000"/>
                <a:gd name="connsiteY5" fmla="*/ 495300 h 1828800"/>
                <a:gd name="connsiteX6" fmla="*/ 851002 w 7620000"/>
                <a:gd name="connsiteY6" fmla="*/ 1828800 h 1828800"/>
                <a:gd name="connsiteX7" fmla="*/ 0 w 7620000"/>
                <a:gd name="connsiteY7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00" h="1828800">
                  <a:moveTo>
                    <a:pt x="1130198" y="0"/>
                  </a:moveTo>
                  <a:lnTo>
                    <a:pt x="1143000" y="0"/>
                  </a:lnTo>
                  <a:lnTo>
                    <a:pt x="1981200" y="0"/>
                  </a:lnTo>
                  <a:lnTo>
                    <a:pt x="7620000" y="0"/>
                  </a:lnTo>
                  <a:lnTo>
                    <a:pt x="7620000" y="495300"/>
                  </a:lnTo>
                  <a:lnTo>
                    <a:pt x="1675105" y="495300"/>
                  </a:lnTo>
                  <a:lnTo>
                    <a:pt x="851002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D1B3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endParaRPr kumimoji="1" lang="zh-HK" altLang="en-US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091B0E59-DB56-BE26-41F5-AA23F10B568A}"/>
                </a:ext>
              </a:extLst>
            </p:cNvPr>
            <p:cNvSpPr txBox="1"/>
            <p:nvPr/>
          </p:nvSpPr>
          <p:spPr>
            <a:xfrm>
              <a:off x="2216700" y="3682154"/>
              <a:ext cx="76412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28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Latency of [Approved Percentage]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1A018B0A-438F-1438-7A9F-FC6F9A50ACC4}"/>
              </a:ext>
            </a:extLst>
          </p:cNvPr>
          <p:cNvGrpSpPr/>
          <p:nvPr/>
        </p:nvGrpSpPr>
        <p:grpSpPr>
          <a:xfrm flipH="1">
            <a:off x="8069462" y="4076700"/>
            <a:ext cx="1295400" cy="1295400"/>
            <a:chOff x="8046188" y="2341340"/>
            <a:chExt cx="1295400" cy="1295400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649220C0-4F96-369E-8856-131A32F0CB74}"/>
                </a:ext>
              </a:extLst>
            </p:cNvPr>
            <p:cNvSpPr/>
            <p:nvPr/>
          </p:nvSpPr>
          <p:spPr>
            <a:xfrm flipH="1">
              <a:off x="8046188" y="2341340"/>
              <a:ext cx="1295400" cy="1295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HK" altLang="en-US"/>
            </a:p>
          </p:txBody>
        </p:sp>
        <p:pic>
          <p:nvPicPr>
            <p:cNvPr id="35" name="圖形 34">
              <a:extLst>
                <a:ext uri="{FF2B5EF4-FFF2-40B4-BE49-F238E27FC236}">
                  <a16:creationId xmlns:a16="http://schemas.microsoft.com/office/drawing/2014/main" id="{BE9BE827-A840-AB62-5863-9ADDDA1CA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173695" y="2556891"/>
              <a:ext cx="984481" cy="864298"/>
            </a:xfrm>
            <a:prstGeom prst="rect">
              <a:avLst/>
            </a:prstGeom>
          </p:spPr>
        </p:pic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1367687D-1BAD-5107-F3B1-C433D96762D1}"/>
              </a:ext>
            </a:extLst>
          </p:cNvPr>
          <p:cNvGrpSpPr/>
          <p:nvPr/>
        </p:nvGrpSpPr>
        <p:grpSpPr>
          <a:xfrm>
            <a:off x="7857489" y="5916560"/>
            <a:ext cx="9569394" cy="1876182"/>
            <a:chOff x="7857489" y="5901074"/>
            <a:chExt cx="9569394" cy="1876182"/>
          </a:xfrm>
        </p:grpSpPr>
        <p:sp>
          <p:nvSpPr>
            <p:cNvPr id="12" name="手繪多邊形 11">
              <a:extLst>
                <a:ext uri="{FF2B5EF4-FFF2-40B4-BE49-F238E27FC236}">
                  <a16:creationId xmlns:a16="http://schemas.microsoft.com/office/drawing/2014/main" id="{0FDAA8C1-156C-DC4B-57A1-FC5800884F92}"/>
                </a:ext>
              </a:extLst>
            </p:cNvPr>
            <p:cNvSpPr/>
            <p:nvPr/>
          </p:nvSpPr>
          <p:spPr>
            <a:xfrm>
              <a:off x="7857489" y="5948456"/>
              <a:ext cx="7620000" cy="1828800"/>
            </a:xfrm>
            <a:custGeom>
              <a:avLst/>
              <a:gdLst>
                <a:gd name="connsiteX0" fmla="*/ 1130198 w 7620000"/>
                <a:gd name="connsiteY0" fmla="*/ 0 h 1828800"/>
                <a:gd name="connsiteX1" fmla="*/ 1143000 w 7620000"/>
                <a:gd name="connsiteY1" fmla="*/ 0 h 1828800"/>
                <a:gd name="connsiteX2" fmla="*/ 1981200 w 7620000"/>
                <a:gd name="connsiteY2" fmla="*/ 0 h 1828800"/>
                <a:gd name="connsiteX3" fmla="*/ 7620000 w 7620000"/>
                <a:gd name="connsiteY3" fmla="*/ 0 h 1828800"/>
                <a:gd name="connsiteX4" fmla="*/ 7620000 w 7620000"/>
                <a:gd name="connsiteY4" fmla="*/ 495300 h 1828800"/>
                <a:gd name="connsiteX5" fmla="*/ 1675105 w 7620000"/>
                <a:gd name="connsiteY5" fmla="*/ 495300 h 1828800"/>
                <a:gd name="connsiteX6" fmla="*/ 851002 w 7620000"/>
                <a:gd name="connsiteY6" fmla="*/ 1828800 h 1828800"/>
                <a:gd name="connsiteX7" fmla="*/ 0 w 7620000"/>
                <a:gd name="connsiteY7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00" h="1828800">
                  <a:moveTo>
                    <a:pt x="1130198" y="0"/>
                  </a:moveTo>
                  <a:lnTo>
                    <a:pt x="1143000" y="0"/>
                  </a:lnTo>
                  <a:lnTo>
                    <a:pt x="1981200" y="0"/>
                  </a:lnTo>
                  <a:lnTo>
                    <a:pt x="7620000" y="0"/>
                  </a:lnTo>
                  <a:lnTo>
                    <a:pt x="7620000" y="495300"/>
                  </a:lnTo>
                  <a:lnTo>
                    <a:pt x="1675105" y="495300"/>
                  </a:lnTo>
                  <a:lnTo>
                    <a:pt x="851002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B492A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endParaRPr kumimoji="1" lang="zh-HK" altLang="en-US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DDCA5C62-6C7C-7FCB-2770-DAE8A353E991}"/>
                </a:ext>
              </a:extLst>
            </p:cNvPr>
            <p:cNvSpPr txBox="1"/>
            <p:nvPr/>
          </p:nvSpPr>
          <p:spPr>
            <a:xfrm>
              <a:off x="9785614" y="5901074"/>
              <a:ext cx="76412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2800" b="1" dirty="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I</a:t>
              </a:r>
              <a:r>
                <a:rPr lang="en-US" altLang="zh-HK" sz="28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nsufficient Economic Factors</a:t>
              </a: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9C9F454B-2B8B-9CDE-6BCF-01AD3D63B284}"/>
              </a:ext>
            </a:extLst>
          </p:cNvPr>
          <p:cNvGrpSpPr/>
          <p:nvPr/>
        </p:nvGrpSpPr>
        <p:grpSpPr>
          <a:xfrm>
            <a:off x="7918055" y="1409700"/>
            <a:ext cx="9411092" cy="1864684"/>
            <a:chOff x="7918055" y="1409700"/>
            <a:chExt cx="9411092" cy="1864684"/>
          </a:xfrm>
        </p:grpSpPr>
        <p:sp>
          <p:nvSpPr>
            <p:cNvPr id="14" name="手繪多邊形 13">
              <a:extLst>
                <a:ext uri="{FF2B5EF4-FFF2-40B4-BE49-F238E27FC236}">
                  <a16:creationId xmlns:a16="http://schemas.microsoft.com/office/drawing/2014/main" id="{F0A9ED7D-0E6C-48B1-4A89-D98B087A29A1}"/>
                </a:ext>
              </a:extLst>
            </p:cNvPr>
            <p:cNvSpPr/>
            <p:nvPr/>
          </p:nvSpPr>
          <p:spPr>
            <a:xfrm>
              <a:off x="7918055" y="1445584"/>
              <a:ext cx="7620000" cy="1828800"/>
            </a:xfrm>
            <a:custGeom>
              <a:avLst/>
              <a:gdLst>
                <a:gd name="connsiteX0" fmla="*/ 1130198 w 7620000"/>
                <a:gd name="connsiteY0" fmla="*/ 0 h 1828800"/>
                <a:gd name="connsiteX1" fmla="*/ 1143000 w 7620000"/>
                <a:gd name="connsiteY1" fmla="*/ 0 h 1828800"/>
                <a:gd name="connsiteX2" fmla="*/ 1981200 w 7620000"/>
                <a:gd name="connsiteY2" fmla="*/ 0 h 1828800"/>
                <a:gd name="connsiteX3" fmla="*/ 7620000 w 7620000"/>
                <a:gd name="connsiteY3" fmla="*/ 0 h 1828800"/>
                <a:gd name="connsiteX4" fmla="*/ 7620000 w 7620000"/>
                <a:gd name="connsiteY4" fmla="*/ 495300 h 1828800"/>
                <a:gd name="connsiteX5" fmla="*/ 1675105 w 7620000"/>
                <a:gd name="connsiteY5" fmla="*/ 495300 h 1828800"/>
                <a:gd name="connsiteX6" fmla="*/ 851002 w 7620000"/>
                <a:gd name="connsiteY6" fmla="*/ 1828800 h 1828800"/>
                <a:gd name="connsiteX7" fmla="*/ 0 w 7620000"/>
                <a:gd name="connsiteY7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00" h="1828800">
                  <a:moveTo>
                    <a:pt x="1130198" y="0"/>
                  </a:moveTo>
                  <a:lnTo>
                    <a:pt x="1143000" y="0"/>
                  </a:lnTo>
                  <a:lnTo>
                    <a:pt x="1981200" y="0"/>
                  </a:lnTo>
                  <a:lnTo>
                    <a:pt x="7620000" y="0"/>
                  </a:lnTo>
                  <a:lnTo>
                    <a:pt x="7620000" y="495300"/>
                  </a:lnTo>
                  <a:lnTo>
                    <a:pt x="1675105" y="495300"/>
                  </a:lnTo>
                  <a:lnTo>
                    <a:pt x="851002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E9C2C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endParaRPr kumimoji="1" lang="zh-HK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12392DED-EEBC-7225-DA69-A7A48F973641}"/>
                </a:ext>
              </a:extLst>
            </p:cNvPr>
            <p:cNvSpPr txBox="1"/>
            <p:nvPr/>
          </p:nvSpPr>
          <p:spPr>
            <a:xfrm>
              <a:off x="9687878" y="1409700"/>
              <a:ext cx="76412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28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Without Considering Inflation</a:t>
              </a: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1FAFAA2D-42CD-4A03-C53D-E815D6E294F5}"/>
              </a:ext>
            </a:extLst>
          </p:cNvPr>
          <p:cNvGrpSpPr/>
          <p:nvPr/>
        </p:nvGrpSpPr>
        <p:grpSpPr>
          <a:xfrm>
            <a:off x="8069462" y="1790700"/>
            <a:ext cx="1295400" cy="1295400"/>
            <a:chOff x="8046188" y="2341340"/>
            <a:chExt cx="1295400" cy="1295400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B6359DFA-B4C7-0711-E2C7-B51B6ACA45B4}"/>
                </a:ext>
              </a:extLst>
            </p:cNvPr>
            <p:cNvSpPr/>
            <p:nvPr/>
          </p:nvSpPr>
          <p:spPr>
            <a:xfrm flipH="1">
              <a:off x="8046188" y="2341340"/>
              <a:ext cx="1295400" cy="1295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HK" altLang="en-US"/>
            </a:p>
          </p:txBody>
        </p:sp>
        <p:pic>
          <p:nvPicPr>
            <p:cNvPr id="16" name="圖形 15">
              <a:extLst>
                <a:ext uri="{FF2B5EF4-FFF2-40B4-BE49-F238E27FC236}">
                  <a16:creationId xmlns:a16="http://schemas.microsoft.com/office/drawing/2014/main" id="{21709EA3-8242-3BF4-A4DA-107646382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173695" y="2556891"/>
              <a:ext cx="984481" cy="864298"/>
            </a:xfrm>
            <a:prstGeom prst="rect">
              <a:avLst/>
            </a:prstGeom>
          </p:spPr>
        </p:pic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BEF68F3-A9C4-8750-DDB0-422EEC87FCF8}"/>
              </a:ext>
            </a:extLst>
          </p:cNvPr>
          <p:cNvSpPr txBox="1"/>
          <p:nvPr/>
        </p:nvSpPr>
        <p:spPr>
          <a:xfrm>
            <a:off x="2225844" y="4274920"/>
            <a:ext cx="5838812" cy="1673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 is calculated as the approved number in the current month divided by the application number in the current month. As the approved application may </a:t>
            </a:r>
            <a:r>
              <a:rPr lang="en-US" altLang="zh-TW" sz="2000" b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within the sam</a:t>
            </a:r>
            <a:r>
              <a:rPr lang="en-US" altLang="zh-TW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month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this may lead to inaccurate analysis.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061F2B6-8D40-A215-0246-F0CD3C52DC0D}"/>
              </a:ext>
            </a:extLst>
          </p:cNvPr>
          <p:cNvSpPr txBox="1"/>
          <p:nvPr/>
        </p:nvSpPr>
        <p:spPr>
          <a:xfrm>
            <a:off x="9459811" y="3753203"/>
            <a:ext cx="6602345" cy="199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Calculate as approved number in the current month divided by the application number in the </a:t>
            </a:r>
            <a:r>
              <a:rPr lang="en-US" altLang="zh-TW" sz="2000" b="1" dirty="0">
                <a:solidFill>
                  <a:srgbClr val="8CC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month</a:t>
            </a: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8CC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Smooth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out the approved percentage by using the rolling   average of the approved number and application number over three months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CFF9E4AE-8924-435C-8901-8E72892EEFE7}"/>
              </a:ext>
            </a:extLst>
          </p:cNvPr>
          <p:cNvSpPr txBox="1"/>
          <p:nvPr/>
        </p:nvSpPr>
        <p:spPr>
          <a:xfrm>
            <a:off x="9857969" y="6625411"/>
            <a:ext cx="5838812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factors with only HIBOR and unemployment rate provide insight.</a:t>
            </a:r>
            <a:endParaRPr lang="en-US" altLang="zh-TW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420D67CE-1341-8A1D-E15E-3D7E7D916844}"/>
              </a:ext>
            </a:extLst>
          </p:cNvPr>
          <p:cNvGrpSpPr/>
          <p:nvPr/>
        </p:nvGrpSpPr>
        <p:grpSpPr>
          <a:xfrm>
            <a:off x="8069462" y="6286500"/>
            <a:ext cx="1295400" cy="1295400"/>
            <a:chOff x="8046188" y="2341340"/>
            <a:chExt cx="1295400" cy="1295400"/>
          </a:xfrm>
        </p:grpSpPr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A860EE8D-1607-038B-4DFC-4ED30F6E521F}"/>
                </a:ext>
              </a:extLst>
            </p:cNvPr>
            <p:cNvSpPr/>
            <p:nvPr/>
          </p:nvSpPr>
          <p:spPr>
            <a:xfrm flipH="1">
              <a:off x="8046188" y="2341340"/>
              <a:ext cx="1295400" cy="1295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HK" altLang="en-US"/>
            </a:p>
          </p:txBody>
        </p:sp>
        <p:pic>
          <p:nvPicPr>
            <p:cNvPr id="75" name="圖形 74">
              <a:extLst>
                <a:ext uri="{FF2B5EF4-FFF2-40B4-BE49-F238E27FC236}">
                  <a16:creationId xmlns:a16="http://schemas.microsoft.com/office/drawing/2014/main" id="{0775D65A-94F0-B7DF-A8DB-A3CB8D6A4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173695" y="2556891"/>
              <a:ext cx="984481" cy="864298"/>
            </a:xfrm>
            <a:prstGeom prst="rect">
              <a:avLst/>
            </a:prstGeom>
          </p:spPr>
        </p:pic>
      </p:grp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DDD134B-DF2E-9BD6-10A2-D8C4E77E1500}"/>
              </a:ext>
            </a:extLst>
          </p:cNvPr>
          <p:cNvSpPr txBox="1"/>
          <p:nvPr/>
        </p:nvSpPr>
        <p:spPr>
          <a:xfrm>
            <a:off x="1991613" y="6304810"/>
            <a:ext cx="5865876" cy="135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8CC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factors could be introduced, such as GDP (Gross Domestic Product) and CPI (Consumer Price Index), ^HSI (Performance of Hang Seng Index in stock market)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CD596D-CE61-8BE4-8F1E-35838BA40B0C}"/>
              </a:ext>
            </a:extLst>
          </p:cNvPr>
          <p:cNvSpPr txBox="1"/>
          <p:nvPr/>
        </p:nvSpPr>
        <p:spPr>
          <a:xfrm>
            <a:off x="4572000" y="653631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HK" sz="1800" b="1" dirty="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</a:t>
            </a:r>
            <a:r>
              <a:rPr lang="en-US" altLang="zh-HK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nsufficient Economic Factors</a:t>
            </a:r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653D3BF5-4743-BF24-AFA9-65A8429555BC}"/>
              </a:ext>
            </a:extLst>
          </p:cNvPr>
          <p:cNvGrpSpPr/>
          <p:nvPr/>
        </p:nvGrpSpPr>
        <p:grpSpPr>
          <a:xfrm>
            <a:off x="2067878" y="8184564"/>
            <a:ext cx="7790090" cy="1829261"/>
            <a:chOff x="2067878" y="8184564"/>
            <a:chExt cx="7790090" cy="1829261"/>
          </a:xfrm>
        </p:grpSpPr>
        <p:sp>
          <p:nvSpPr>
            <p:cNvPr id="13" name="手繪多邊形 12">
              <a:extLst>
                <a:ext uri="{FF2B5EF4-FFF2-40B4-BE49-F238E27FC236}">
                  <a16:creationId xmlns:a16="http://schemas.microsoft.com/office/drawing/2014/main" id="{8B443EC7-385F-2C3F-DBD4-F2D4B07F1B7C}"/>
                </a:ext>
              </a:extLst>
            </p:cNvPr>
            <p:cNvSpPr/>
            <p:nvPr/>
          </p:nvSpPr>
          <p:spPr>
            <a:xfrm flipH="1">
              <a:off x="2067878" y="8185025"/>
              <a:ext cx="7620000" cy="1828800"/>
            </a:xfrm>
            <a:custGeom>
              <a:avLst/>
              <a:gdLst>
                <a:gd name="connsiteX0" fmla="*/ 1130198 w 7620000"/>
                <a:gd name="connsiteY0" fmla="*/ 0 h 1828800"/>
                <a:gd name="connsiteX1" fmla="*/ 1143000 w 7620000"/>
                <a:gd name="connsiteY1" fmla="*/ 0 h 1828800"/>
                <a:gd name="connsiteX2" fmla="*/ 1981200 w 7620000"/>
                <a:gd name="connsiteY2" fmla="*/ 0 h 1828800"/>
                <a:gd name="connsiteX3" fmla="*/ 7620000 w 7620000"/>
                <a:gd name="connsiteY3" fmla="*/ 0 h 1828800"/>
                <a:gd name="connsiteX4" fmla="*/ 7620000 w 7620000"/>
                <a:gd name="connsiteY4" fmla="*/ 495300 h 1828800"/>
                <a:gd name="connsiteX5" fmla="*/ 1675105 w 7620000"/>
                <a:gd name="connsiteY5" fmla="*/ 495300 h 1828800"/>
                <a:gd name="connsiteX6" fmla="*/ 851002 w 7620000"/>
                <a:gd name="connsiteY6" fmla="*/ 1828800 h 1828800"/>
                <a:gd name="connsiteX7" fmla="*/ 0 w 7620000"/>
                <a:gd name="connsiteY7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00" h="1828800">
                  <a:moveTo>
                    <a:pt x="1130198" y="0"/>
                  </a:moveTo>
                  <a:lnTo>
                    <a:pt x="1143000" y="0"/>
                  </a:lnTo>
                  <a:lnTo>
                    <a:pt x="1981200" y="0"/>
                  </a:lnTo>
                  <a:lnTo>
                    <a:pt x="7620000" y="0"/>
                  </a:lnTo>
                  <a:lnTo>
                    <a:pt x="7620000" y="495300"/>
                  </a:lnTo>
                  <a:lnTo>
                    <a:pt x="1675105" y="495300"/>
                  </a:lnTo>
                  <a:lnTo>
                    <a:pt x="851002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725D7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endParaRPr kumimoji="1" lang="zh-HK" altLang="en-US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7FD2DEC2-0222-BB7D-A4FD-A3BC36B9DB46}"/>
                </a:ext>
              </a:extLst>
            </p:cNvPr>
            <p:cNvSpPr txBox="1"/>
            <p:nvPr/>
          </p:nvSpPr>
          <p:spPr>
            <a:xfrm>
              <a:off x="2216699" y="8184564"/>
              <a:ext cx="76412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2800" b="1" dirty="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Carried EDA in One Area Only</a:t>
              </a:r>
              <a:endParaRPr lang="en-US" altLang="zh-HK" sz="2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6ACA15D0-937E-F902-B108-FF2EA1D3130D}"/>
              </a:ext>
            </a:extLst>
          </p:cNvPr>
          <p:cNvSpPr txBox="1"/>
          <p:nvPr/>
        </p:nvSpPr>
        <p:spPr>
          <a:xfrm>
            <a:off x="9459811" y="8623973"/>
            <a:ext cx="6602345" cy="135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8CC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Extend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EDA to explore different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Hong Kong finance 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areas, like analyzing the loan engagement rate in the China market, cooperative loans by different sectors, and interbank loans</a:t>
            </a:r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5C569309-D4B1-1A39-00C3-E4104FA192CA}"/>
              </a:ext>
            </a:extLst>
          </p:cNvPr>
          <p:cNvGrpSpPr/>
          <p:nvPr/>
        </p:nvGrpSpPr>
        <p:grpSpPr>
          <a:xfrm flipH="1">
            <a:off x="8069462" y="8572500"/>
            <a:ext cx="1295400" cy="1295400"/>
            <a:chOff x="8046188" y="2341340"/>
            <a:chExt cx="1295400" cy="1295400"/>
          </a:xfrm>
        </p:grpSpPr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A021E4CC-9910-59D7-B62F-18BDC4B400D2}"/>
                </a:ext>
              </a:extLst>
            </p:cNvPr>
            <p:cNvSpPr/>
            <p:nvPr/>
          </p:nvSpPr>
          <p:spPr>
            <a:xfrm flipH="1">
              <a:off x="8046188" y="2341340"/>
              <a:ext cx="1295400" cy="1295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HK" altLang="en-US"/>
            </a:p>
          </p:txBody>
        </p:sp>
        <p:pic>
          <p:nvPicPr>
            <p:cNvPr id="83" name="圖形 82">
              <a:extLst>
                <a:ext uri="{FF2B5EF4-FFF2-40B4-BE49-F238E27FC236}">
                  <a16:creationId xmlns:a16="http://schemas.microsoft.com/office/drawing/2014/main" id="{97983BCF-BE9E-0C45-202B-AFA9BC962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173695" y="2556891"/>
              <a:ext cx="984481" cy="864298"/>
            </a:xfrm>
            <a:prstGeom prst="rect">
              <a:avLst/>
            </a:prstGeom>
          </p:spPr>
        </p:pic>
      </p:grp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3126E9B3-AC58-BF92-3A65-702E56CD96BD}"/>
              </a:ext>
            </a:extLst>
          </p:cNvPr>
          <p:cNvSpPr txBox="1"/>
          <p:nvPr/>
        </p:nvSpPr>
        <p:spPr>
          <a:xfrm>
            <a:off x="2250616" y="8844637"/>
            <a:ext cx="5838812" cy="103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The EDA carried in 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RML area solely </a:t>
            </a:r>
            <a:r>
              <a:rPr lang="en-US" altLang="zh-TW" sz="2000" b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sufficient 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provide comprehensive and in-depth understanding of Hong Kong finance landscape</a:t>
            </a:r>
          </a:p>
        </p:txBody>
      </p:sp>
    </p:spTree>
    <p:extLst>
      <p:ext uri="{BB962C8B-B14F-4D97-AF65-F5344CB8AC3E}">
        <p14:creationId xmlns:p14="http://schemas.microsoft.com/office/powerpoint/2010/main" val="3124543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141BA-FE58-3946-CA50-E97F51453A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Reference &amp; Remark</a:t>
            </a:r>
            <a:endParaRPr kumimoji="1" lang="zh-HK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4724AB4-30D5-3CFB-6376-217B3A46C12E}"/>
              </a:ext>
            </a:extLst>
          </p:cNvPr>
          <p:cNvSpPr txBox="1"/>
          <p:nvPr/>
        </p:nvSpPr>
        <p:spPr>
          <a:xfrm>
            <a:off x="304800" y="1562100"/>
            <a:ext cx="125984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Property Price Ranking: </a:t>
            </a:r>
            <a:r>
              <a:rPr lang="zh-HK" alt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https://www.cbre.com.hk/press-releases/hong-kong-holds-spot-as-worlds-priciest-residential-property-market</a:t>
            </a: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HKMA Open Source Data: </a:t>
            </a: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https://www.hkma.gov.hk/eng/data-publications-and-research/data-and-statistics/monthly-statistical-bulletin/</a:t>
            </a: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C&amp;SD Open Source Data: </a:t>
            </a: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https://www.censtatd.gov.hk/en/scode200.html</a:t>
            </a: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Hong Kong House Price Index: </a:t>
            </a: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https://tradingeconomics.com/hong-kong/housing-index</a:t>
            </a: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Ais earning: </a:t>
            </a: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https://www.futunn.com/en/stock/03988-HK/financial/earnings?_ftsdk=1701314165520868&amp;global_content=%7B%22promote_id%22%3A13766,%22sub_promote_id%22%3A16%7D</a:t>
            </a: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Other supported document are under the “Archive”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All data processing workflow are completed by </a:t>
            </a:r>
            <a:r>
              <a:rPr kumimoji="1" lang="en-US" altLang="zh-HK" sz="20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 - RML (outstanding).</a:t>
            </a:r>
            <a:r>
              <a:rPr kumimoji="1" lang="en-US" altLang="zh-HK" sz="2000" dirty="0" err="1">
                <a:latin typeface="Arial" panose="020B0604020202020204" pitchFamily="34" charset="0"/>
                <a:cs typeface="Arial" panose="020B0604020202020204" pitchFamily="34" charset="0"/>
              </a:rPr>
              <a:t>ipynb</a:t>
            </a: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, RML (new).</a:t>
            </a:r>
            <a:r>
              <a:rPr kumimoji="1" lang="en-US" altLang="zh-HK" sz="2000" dirty="0" err="1">
                <a:latin typeface="Arial" panose="020B0604020202020204" pitchFamily="34" charset="0"/>
                <a:cs typeface="Arial" panose="020B0604020202020204" pitchFamily="34" charset="0"/>
              </a:rPr>
              <a:t>ipynb</a:t>
            </a:r>
            <a:endParaRPr kumimoji="1"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All filed including data (raw), data (clean) are opened on </a:t>
            </a:r>
            <a:r>
              <a:rPr kumimoji="1" lang="en-US" altLang="zh-HK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https://github.com/KyroKwok2021/EDA_HongKongRMLMarket</a:t>
            </a:r>
            <a:endParaRPr kumimoji="1"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HK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91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B8DFEB-5B56-0FDC-CAD7-B6E5D205C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-22670"/>
            <a:ext cx="7315200" cy="1333500"/>
          </a:xfrm>
        </p:spPr>
        <p:txBody>
          <a:bodyPr/>
          <a:lstStyle/>
          <a:p>
            <a:r>
              <a:rPr kumimoji="1" lang="en-US" altLang="zh-HK" b="1" dirty="0"/>
              <a:t>1.1, Background</a:t>
            </a:r>
            <a:endParaRPr kumimoji="1" lang="zh-HK" alt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BCC8DCC-C503-9D51-93BB-ED6D4F1FF4F2}"/>
              </a:ext>
            </a:extLst>
          </p:cNvPr>
          <p:cNvSpPr txBox="1"/>
          <p:nvPr/>
        </p:nvSpPr>
        <p:spPr>
          <a:xfrm>
            <a:off x="304800" y="1417073"/>
            <a:ext cx="134027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HK" sz="32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Hong Kong has among the highest property prices in the world so most home buyers in Hong Kong rely on mortgages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442D24E-5D2B-048E-614F-1968E9A24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023313"/>
              </p:ext>
            </p:extLst>
          </p:nvPr>
        </p:nvGraphicFramePr>
        <p:xfrm>
          <a:off x="914400" y="3013000"/>
          <a:ext cx="12192000" cy="205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9423">
                  <a:extLst>
                    <a:ext uri="{9D8B030D-6E8A-4147-A177-3AD203B41FA5}">
                      <a16:colId xmlns:a16="http://schemas.microsoft.com/office/drawing/2014/main" val="3225142258"/>
                    </a:ext>
                  </a:extLst>
                </a:gridCol>
                <a:gridCol w="1022577">
                  <a:extLst>
                    <a:ext uri="{9D8B030D-6E8A-4147-A177-3AD203B41FA5}">
                      <a16:colId xmlns:a16="http://schemas.microsoft.com/office/drawing/2014/main" val="3858802057"/>
                    </a:ext>
                  </a:extLst>
                </a:gridCol>
              </a:tblGrid>
              <a:tr h="678484">
                <a:tc>
                  <a:txBody>
                    <a:bodyPr/>
                    <a:lstStyle/>
                    <a:p>
                      <a:r>
                        <a:rPr lang="en-US" altLang="zh-HK" b="1" dirty="0">
                          <a:solidFill>
                            <a:schemeClr val="tx1"/>
                          </a:solidFill>
                        </a:rPr>
                        <a:t>Hong Kong</a:t>
                      </a:r>
                      <a:endParaRPr lang="zh-HK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chemeClr val="tx1"/>
                          </a:solidFill>
                        </a:rPr>
                        <a:t>Rank 1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284050"/>
                  </a:ext>
                </a:extLst>
              </a:tr>
              <a:tr h="687908">
                <a:tc>
                  <a:txBody>
                    <a:bodyPr/>
                    <a:lstStyle/>
                    <a:p>
                      <a:r>
                        <a:rPr lang="en-US" altLang="zh-HK" b="0" dirty="0">
                          <a:solidFill>
                            <a:schemeClr val="tx1"/>
                          </a:solidFill>
                        </a:rPr>
                        <a:t>New York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chemeClr val="tx1"/>
                          </a:solidFill>
                        </a:rPr>
                        <a:t>Rank 6</a:t>
                      </a:r>
                      <a:endParaRPr lang="zh-HK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2318438"/>
                  </a:ext>
                </a:extLst>
              </a:tr>
              <a:tr h="687908">
                <a:tc>
                  <a:txBody>
                    <a:bodyPr/>
                    <a:lstStyle/>
                    <a:p>
                      <a:r>
                        <a:rPr lang="en-US" altLang="zh-HK" b="0" dirty="0">
                          <a:solidFill>
                            <a:schemeClr val="tx1"/>
                          </a:solidFill>
                        </a:rPr>
                        <a:t>London</a:t>
                      </a:r>
                      <a:endParaRPr lang="zh-HK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dirty="0">
                          <a:solidFill>
                            <a:schemeClr val="tx1"/>
                          </a:solidFill>
                        </a:rPr>
                        <a:t>Rank 7</a:t>
                      </a:r>
                      <a:endParaRPr lang="zh-HK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060724"/>
                  </a:ext>
                </a:extLst>
              </a:tr>
            </a:tbl>
          </a:graphicData>
        </a:graphic>
      </p:graphicFrame>
      <p:grpSp>
        <p:nvGrpSpPr>
          <p:cNvPr id="3" name="群組 2">
            <a:extLst>
              <a:ext uri="{FF2B5EF4-FFF2-40B4-BE49-F238E27FC236}">
                <a16:creationId xmlns:a16="http://schemas.microsoft.com/office/drawing/2014/main" id="{F7A09B8A-1E31-7CD1-92D7-96948BE5444D}"/>
              </a:ext>
            </a:extLst>
          </p:cNvPr>
          <p:cNvGrpSpPr/>
          <p:nvPr/>
        </p:nvGrpSpPr>
        <p:grpSpPr>
          <a:xfrm>
            <a:off x="2156250" y="2509375"/>
            <a:ext cx="9848085" cy="2230119"/>
            <a:chOff x="2325715" y="2961604"/>
            <a:chExt cx="9848085" cy="2230119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7302B06-3E06-60D9-FF05-85309122E683}"/>
                </a:ext>
              </a:extLst>
            </p:cNvPr>
            <p:cNvSpPr txBox="1"/>
            <p:nvPr/>
          </p:nvSpPr>
          <p:spPr>
            <a:xfrm>
              <a:off x="2325715" y="2961604"/>
              <a:ext cx="4704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b="0" i="0" u="sng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PingFang TC" panose="020B0400000000000000" pitchFamily="34" charset="-120"/>
                  <a:cs typeface="Arial" panose="020B0604020202020204" pitchFamily="34" charset="0"/>
                </a:rPr>
                <a:t> Average property price ($USD)</a:t>
              </a:r>
              <a:endParaRPr kumimoji="1" lang="zh-HK" altLang="en-US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284B0BCB-CB03-5F51-9FAA-A6F2D01EA1C1}"/>
                </a:ext>
              </a:extLst>
            </p:cNvPr>
            <p:cNvGrpSpPr/>
            <p:nvPr/>
          </p:nvGrpSpPr>
          <p:grpSpPr>
            <a:xfrm>
              <a:off x="2346035" y="3456147"/>
              <a:ext cx="9827765" cy="1735576"/>
              <a:chOff x="2230119" y="3650519"/>
              <a:chExt cx="9827765" cy="1735576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7B30D26-6E22-E27F-7ED5-E4CE01FBE43D}"/>
                  </a:ext>
                </a:extLst>
              </p:cNvPr>
              <p:cNvSpPr/>
              <p:nvPr/>
            </p:nvSpPr>
            <p:spPr>
              <a:xfrm>
                <a:off x="2230119" y="3688661"/>
                <a:ext cx="8245849" cy="293049"/>
              </a:xfrm>
              <a:prstGeom prst="rect">
                <a:avLst/>
              </a:prstGeom>
              <a:solidFill>
                <a:srgbClr val="8C5B9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>
                  <a:solidFill>
                    <a:srgbClr val="303A71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179F0F9-F1C8-A37E-388E-09B9D2EB1F65}"/>
                  </a:ext>
                </a:extLst>
              </p:cNvPr>
              <p:cNvSpPr/>
              <p:nvPr/>
            </p:nvSpPr>
            <p:spPr>
              <a:xfrm>
                <a:off x="2230119" y="4371959"/>
                <a:ext cx="4931341" cy="293049"/>
              </a:xfrm>
              <a:prstGeom prst="rect">
                <a:avLst/>
              </a:prstGeom>
              <a:solidFill>
                <a:srgbClr val="8F7F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AEAA813-A687-E5E5-3D38-6BC09EFF6524}"/>
                  </a:ext>
                </a:extLst>
              </p:cNvPr>
              <p:cNvSpPr/>
              <p:nvPr/>
            </p:nvSpPr>
            <p:spPr>
              <a:xfrm>
                <a:off x="2235199" y="5055256"/>
                <a:ext cx="4122925" cy="293049"/>
              </a:xfrm>
              <a:prstGeom prst="rect">
                <a:avLst/>
              </a:prstGeom>
              <a:solidFill>
                <a:srgbClr val="8F7F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10F3E8E-9B11-A63E-D0EC-3A6A94E7617E}"/>
                  </a:ext>
                </a:extLst>
              </p:cNvPr>
              <p:cNvSpPr txBox="1"/>
              <p:nvPr/>
            </p:nvSpPr>
            <p:spPr>
              <a:xfrm>
                <a:off x="10586566" y="3650519"/>
                <a:ext cx="1471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b="1" dirty="0">
                    <a:solidFill>
                      <a:schemeClr val="tx1"/>
                    </a:solidFill>
                  </a:rPr>
                  <a:t>$1,235,220</a:t>
                </a:r>
                <a:endParaRPr lang="zh-HK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11C0CA36-42A6-F0E5-4F17-D746A9C5B8B8}"/>
                  </a:ext>
                </a:extLst>
              </p:cNvPr>
              <p:cNvSpPr txBox="1"/>
              <p:nvPr/>
            </p:nvSpPr>
            <p:spPr>
              <a:xfrm>
                <a:off x="7311102" y="4333445"/>
                <a:ext cx="1471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1800" i="0" kern="1200" dirty="0">
                    <a:solidFill>
                      <a:schemeClr val="dk1"/>
                    </a:solidFill>
                    <a:effectLst/>
                    <a:latin typeface="+mn-lt"/>
                    <a:ea typeface="+mn-ea"/>
                    <a:cs typeface="+mn-cs"/>
                  </a:rPr>
                  <a:t>$674,500</a:t>
                </a:r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FE70CF7-0D0D-EF79-F7F4-F463FB6B1C0A}"/>
                  </a:ext>
                </a:extLst>
              </p:cNvPr>
              <p:cNvSpPr txBox="1"/>
              <p:nvPr/>
            </p:nvSpPr>
            <p:spPr>
              <a:xfrm>
                <a:off x="6575443" y="5016763"/>
                <a:ext cx="1471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1800" i="0" kern="1200" dirty="0">
                    <a:solidFill>
                      <a:schemeClr val="dk1"/>
                    </a:solidFill>
                    <a:effectLst/>
                    <a:latin typeface="+mn-lt"/>
                    <a:ea typeface="+mn-ea"/>
                    <a:cs typeface="+mn-cs"/>
                  </a:rPr>
                  <a:t>$646,973</a:t>
                </a:r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7D92830-3A3F-DB1F-DDC7-F4D6A3DF63EA}"/>
              </a:ext>
            </a:extLst>
          </p:cNvPr>
          <p:cNvSpPr txBox="1"/>
          <p:nvPr/>
        </p:nvSpPr>
        <p:spPr>
          <a:xfrm>
            <a:off x="304800" y="5524500"/>
            <a:ext cx="7543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HK" sz="32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Outstanding</a:t>
            </a:r>
            <a:r>
              <a:rPr lang="en-US" altLang="zh-HK" sz="32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loans of </a:t>
            </a:r>
            <a:r>
              <a:rPr lang="en-US" altLang="zh-HK" sz="32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RML market is in a huge size</a:t>
            </a:r>
            <a:endParaRPr lang="zh-HK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B3CFC10-9544-50D3-110B-A6792D373620}"/>
              </a:ext>
            </a:extLst>
          </p:cNvPr>
          <p:cNvGrpSpPr/>
          <p:nvPr/>
        </p:nvGrpSpPr>
        <p:grpSpPr>
          <a:xfrm>
            <a:off x="1313359" y="6641473"/>
            <a:ext cx="3384000" cy="3384000"/>
            <a:chOff x="10174316" y="6237202"/>
            <a:chExt cx="3581400" cy="3581400"/>
          </a:xfrm>
        </p:grpSpPr>
        <p:sp>
          <p:nvSpPr>
            <p:cNvPr id="8" name="圓形圖 7">
              <a:extLst>
                <a:ext uri="{FF2B5EF4-FFF2-40B4-BE49-F238E27FC236}">
                  <a16:creationId xmlns:a16="http://schemas.microsoft.com/office/drawing/2014/main" id="{BE4E5F59-C13C-FD67-5F2A-B1FE957E799D}"/>
                </a:ext>
              </a:extLst>
            </p:cNvPr>
            <p:cNvSpPr/>
            <p:nvPr/>
          </p:nvSpPr>
          <p:spPr>
            <a:xfrm rot="12390453">
              <a:off x="10174316" y="6237202"/>
              <a:ext cx="3581400" cy="3581400"/>
            </a:xfrm>
            <a:prstGeom prst="pie">
              <a:avLst>
                <a:gd name="adj1" fmla="val 16175967"/>
                <a:gd name="adj2" fmla="val 7605897"/>
              </a:avLst>
            </a:prstGeom>
            <a:solidFill>
              <a:srgbClr val="4D2753">
                <a:alpha val="41000"/>
              </a:srgb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圓形圖 30">
              <a:extLst>
                <a:ext uri="{FF2B5EF4-FFF2-40B4-BE49-F238E27FC236}">
                  <a16:creationId xmlns:a16="http://schemas.microsoft.com/office/drawing/2014/main" id="{0556F6CE-EF98-6F2F-C223-43BB685D72B7}"/>
                </a:ext>
              </a:extLst>
            </p:cNvPr>
            <p:cNvSpPr/>
            <p:nvPr/>
          </p:nvSpPr>
          <p:spPr>
            <a:xfrm rot="1236198">
              <a:off x="10174316" y="6237202"/>
              <a:ext cx="3581400" cy="3581400"/>
            </a:xfrm>
            <a:prstGeom prst="pie">
              <a:avLst>
                <a:gd name="adj1" fmla="val 16175967"/>
                <a:gd name="adj2" fmla="val 7605897"/>
              </a:avLst>
            </a:prstGeom>
            <a:solidFill>
              <a:srgbClr val="4D2753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8B670DC4-FB1E-63DF-52A3-90A3735A20B7}"/>
                </a:ext>
              </a:extLst>
            </p:cNvPr>
            <p:cNvSpPr/>
            <p:nvPr/>
          </p:nvSpPr>
          <p:spPr>
            <a:xfrm>
              <a:off x="10435016" y="6497902"/>
              <a:ext cx="3060000" cy="30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0A5B211-909A-F198-21DC-4451F9628D85}"/>
                </a:ext>
              </a:extLst>
            </p:cNvPr>
            <p:cNvSpPr txBox="1"/>
            <p:nvPr/>
          </p:nvSpPr>
          <p:spPr>
            <a:xfrm>
              <a:off x="10822016" y="7304627"/>
              <a:ext cx="2286000" cy="1530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4800" b="1" dirty="0">
                  <a:latin typeface="Arial" panose="020B0604020202020204" pitchFamily="34" charset="0"/>
                  <a:cs typeface="Arial" panose="020B0604020202020204" pitchFamily="34" charset="0"/>
                </a:rPr>
                <a:t>63.7%</a:t>
              </a:r>
            </a:p>
            <a:p>
              <a:pPr algn="ctr"/>
              <a:r>
                <a:rPr kumimoji="1" lang="en-US" altLang="zh-HK" sz="4000" dirty="0">
                  <a:latin typeface="Arial" panose="020B0604020202020204" pitchFamily="34" charset="0"/>
                  <a:cs typeface="Arial" panose="020B0604020202020204" pitchFamily="34" charset="0"/>
                </a:rPr>
                <a:t>GDP</a:t>
              </a:r>
              <a:endParaRPr kumimoji="1" lang="zh-HK" altLang="en-US" sz="4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AC1720-7B5D-8BB9-D36E-9C0F5324059C}"/>
              </a:ext>
            </a:extLst>
          </p:cNvPr>
          <p:cNvSpPr txBox="1"/>
          <p:nvPr/>
        </p:nvSpPr>
        <p:spPr>
          <a:xfrm>
            <a:off x="9664785" y="5477086"/>
            <a:ext cx="7543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HK" sz="32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Residential Mortgage Loans (RML) </a:t>
            </a:r>
            <a:r>
              <a:rPr lang="en-US" altLang="zh-HK" sz="32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is the m</a:t>
            </a:r>
            <a:r>
              <a:rPr lang="en-US" altLang="zh-HK" sz="32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ajority of total household debt</a:t>
            </a:r>
            <a:endParaRPr lang="zh-HK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圖表 16">
            <a:extLst>
              <a:ext uri="{FF2B5EF4-FFF2-40B4-BE49-F238E27FC236}">
                <a16:creationId xmlns:a16="http://schemas.microsoft.com/office/drawing/2014/main" id="{A29A9820-8E55-FD4B-0AF6-DC8AE22049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3141574"/>
              </p:ext>
            </p:extLst>
          </p:nvPr>
        </p:nvGraphicFramePr>
        <p:xfrm>
          <a:off x="11941452" y="6353560"/>
          <a:ext cx="4751297" cy="4538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文字方塊 20">
            <a:extLst>
              <a:ext uri="{FF2B5EF4-FFF2-40B4-BE49-F238E27FC236}">
                <a16:creationId xmlns:a16="http://schemas.microsoft.com/office/drawing/2014/main" id="{3406D3C5-B707-8725-2423-2EF29C4DBFA4}"/>
              </a:ext>
            </a:extLst>
          </p:cNvPr>
          <p:cNvSpPr txBox="1"/>
          <p:nvPr/>
        </p:nvSpPr>
        <p:spPr>
          <a:xfrm>
            <a:off x="13707501" y="855521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4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RML</a:t>
            </a:r>
            <a:endParaRPr kumimoji="1" lang="zh-HK" altLang="en-US" sz="2400" b="1" i="1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EB5B762-F365-5C97-F262-527694C34822}"/>
              </a:ext>
            </a:extLst>
          </p:cNvPr>
          <p:cNvSpPr txBox="1"/>
          <p:nvPr/>
        </p:nvSpPr>
        <p:spPr>
          <a:xfrm>
            <a:off x="13182600" y="6896100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</a:t>
            </a:r>
          </a:p>
          <a:p>
            <a:r>
              <a:rPr kumimoji="1" lang="en-US" altLang="zh-HK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</a:t>
            </a:r>
            <a:endParaRPr kumimoji="1" lang="zh-HK" altLang="en-US" sz="2000" b="1" i="1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43F69D5-D730-328D-1999-85DDF029A2F6}"/>
              </a:ext>
            </a:extLst>
          </p:cNvPr>
          <p:cNvSpPr txBox="1"/>
          <p:nvPr/>
        </p:nvSpPr>
        <p:spPr>
          <a:xfrm>
            <a:off x="12103882" y="7812300"/>
            <a:ext cx="1840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</a:t>
            </a:r>
            <a:r>
              <a:rPr kumimoji="1" lang="en-US" altLang="zh-HK" sz="2000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HK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Loan</a:t>
            </a:r>
            <a:endParaRPr kumimoji="1" lang="zh-HK" altLang="en-US" sz="2000" b="1" i="1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8DF0F7D-C37B-197F-1416-8366E55AB739}"/>
              </a:ext>
            </a:extLst>
          </p:cNvPr>
          <p:cNvSpPr txBox="1"/>
          <p:nvPr/>
        </p:nvSpPr>
        <p:spPr>
          <a:xfrm>
            <a:off x="14926701" y="9321511"/>
            <a:ext cx="2860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Household Debt Class Percentage</a:t>
            </a:r>
            <a:endParaRPr kumimoji="1" lang="zh-HK" altLang="en-US" sz="1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D15A9C9-3398-AACC-5E2A-A907989D56FB}"/>
              </a:ext>
            </a:extLst>
          </p:cNvPr>
          <p:cNvSpPr txBox="1"/>
          <p:nvPr/>
        </p:nvSpPr>
        <p:spPr>
          <a:xfrm>
            <a:off x="3977757" y="9691064"/>
            <a:ext cx="164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i="1" dirty="0">
                <a:latin typeface="Arial" panose="020B0604020202020204" pitchFamily="34" charset="0"/>
                <a:cs typeface="Arial" panose="020B0604020202020204" pitchFamily="34" charset="0"/>
              </a:rPr>
              <a:t>As of 2022</a:t>
            </a:r>
            <a:endParaRPr kumimoji="1" lang="zh-HK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233F77-AE09-CD47-2025-C472894AA2E5}"/>
              </a:ext>
            </a:extLst>
          </p:cNvPr>
          <p:cNvSpPr txBox="1"/>
          <p:nvPr/>
        </p:nvSpPr>
        <p:spPr>
          <a:xfrm>
            <a:off x="14926701" y="9844952"/>
            <a:ext cx="164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i="1" dirty="0">
                <a:latin typeface="Arial" panose="020B0604020202020204" pitchFamily="34" charset="0"/>
                <a:cs typeface="Arial" panose="020B0604020202020204" pitchFamily="34" charset="0"/>
              </a:rPr>
              <a:t>As of 2015</a:t>
            </a:r>
            <a:endParaRPr kumimoji="1" lang="zh-HK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DED85A7-89B1-6ADE-2979-BCA6929D0CBA}"/>
              </a:ext>
            </a:extLst>
          </p:cNvPr>
          <p:cNvSpPr txBox="1"/>
          <p:nvPr/>
        </p:nvSpPr>
        <p:spPr>
          <a:xfrm>
            <a:off x="12103882" y="4844523"/>
            <a:ext cx="164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i="1" dirty="0">
                <a:latin typeface="Arial" panose="020B0604020202020204" pitchFamily="34" charset="0"/>
                <a:cs typeface="Arial" panose="020B0604020202020204" pitchFamily="34" charset="0"/>
              </a:rPr>
              <a:t>As of 2020</a:t>
            </a:r>
            <a:endParaRPr kumimoji="1" lang="zh-HK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971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 descr="一張含有 日落, 戶外, 橫向, 天際線 的圖片&#10;&#10;自動產生的描述">
            <a:extLst>
              <a:ext uri="{FF2B5EF4-FFF2-40B4-BE49-F238E27FC236}">
                <a16:creationId xmlns:a16="http://schemas.microsoft.com/office/drawing/2014/main" id="{58489940-C42B-0190-0403-0CFD31CC95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22" y="-73914"/>
            <a:ext cx="18332015" cy="10434828"/>
          </a:xfrm>
          <a:prstGeom prst="rect">
            <a:avLst/>
          </a:prstGeom>
        </p:spPr>
      </p:pic>
      <p:pic>
        <p:nvPicPr>
          <p:cNvPr id="8" name="圖片 7" descr="一張含有 日落, 戶外, 橫向, 天際線 的圖片&#10;&#10;自動產生的描述">
            <a:extLst>
              <a:ext uri="{FF2B5EF4-FFF2-40B4-BE49-F238E27FC236}">
                <a16:creationId xmlns:a16="http://schemas.microsoft.com/office/drawing/2014/main" id="{24BDF821-DC1C-31BB-DAB1-11F07A5A3C6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72" t="37586" r="35349" b="39777"/>
          <a:stretch>
            <a:fillRect/>
          </a:stretch>
        </p:blipFill>
        <p:spPr>
          <a:xfrm>
            <a:off x="6477000" y="3848100"/>
            <a:ext cx="5330740" cy="2362200"/>
          </a:xfrm>
          <a:custGeom>
            <a:avLst/>
            <a:gdLst>
              <a:gd name="connsiteX0" fmla="*/ 615470 w 5330740"/>
              <a:gd name="connsiteY0" fmla="*/ 0 h 2362200"/>
              <a:gd name="connsiteX1" fmla="*/ 4715269 w 5330740"/>
              <a:gd name="connsiteY1" fmla="*/ 0 h 2362200"/>
              <a:gd name="connsiteX2" fmla="*/ 5330740 w 5330740"/>
              <a:gd name="connsiteY2" fmla="*/ 615471 h 2362200"/>
              <a:gd name="connsiteX3" fmla="*/ 5330740 w 5330740"/>
              <a:gd name="connsiteY3" fmla="*/ 1746729 h 2362200"/>
              <a:gd name="connsiteX4" fmla="*/ 4715269 w 5330740"/>
              <a:gd name="connsiteY4" fmla="*/ 2362200 h 2362200"/>
              <a:gd name="connsiteX5" fmla="*/ 615470 w 5330740"/>
              <a:gd name="connsiteY5" fmla="*/ 2362200 h 2362200"/>
              <a:gd name="connsiteX6" fmla="*/ 0 w 5330740"/>
              <a:gd name="connsiteY6" fmla="*/ 1746729 h 2362200"/>
              <a:gd name="connsiteX7" fmla="*/ 0 w 5330740"/>
              <a:gd name="connsiteY7" fmla="*/ 615471 h 2362200"/>
              <a:gd name="connsiteX8" fmla="*/ 615470 w 5330740"/>
              <a:gd name="connsiteY8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740" h="2362200">
                <a:moveTo>
                  <a:pt x="615470" y="0"/>
                </a:moveTo>
                <a:lnTo>
                  <a:pt x="4715269" y="0"/>
                </a:lnTo>
                <a:cubicBezTo>
                  <a:pt x="5055184" y="0"/>
                  <a:pt x="5330740" y="275556"/>
                  <a:pt x="5330740" y="615471"/>
                </a:cubicBezTo>
                <a:lnTo>
                  <a:pt x="5330740" y="1746729"/>
                </a:lnTo>
                <a:cubicBezTo>
                  <a:pt x="5330740" y="2086644"/>
                  <a:pt x="5055184" y="2362200"/>
                  <a:pt x="4715269" y="2362200"/>
                </a:cubicBezTo>
                <a:lnTo>
                  <a:pt x="615470" y="2362200"/>
                </a:lnTo>
                <a:cubicBezTo>
                  <a:pt x="275556" y="2362200"/>
                  <a:pt x="0" y="2086644"/>
                  <a:pt x="0" y="1746729"/>
                </a:cubicBezTo>
                <a:lnTo>
                  <a:pt x="0" y="615471"/>
                </a:lnTo>
                <a:cubicBezTo>
                  <a:pt x="0" y="275556"/>
                  <a:pt x="275556" y="0"/>
                  <a:pt x="615470" y="0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23000">
                <a:schemeClr val="bg1"/>
              </a:gs>
              <a:gs pos="76000">
                <a:schemeClr val="bg1"/>
              </a:gs>
              <a:gs pos="100000">
                <a:srgbClr val="0070C0"/>
              </a:gs>
            </a:gsLst>
            <a:lin ang="2700000" scaled="0"/>
          </a:gradFill>
        </p:spPr>
      </p:pic>
      <p:sp>
        <p:nvSpPr>
          <p:cNvPr id="7" name="圓角矩形 6">
            <a:extLst>
              <a:ext uri="{FF2B5EF4-FFF2-40B4-BE49-F238E27FC236}">
                <a16:creationId xmlns:a16="http://schemas.microsoft.com/office/drawing/2014/main" id="{41750145-6561-BFB5-AAD1-DE101119BB83}"/>
              </a:ext>
            </a:extLst>
          </p:cNvPr>
          <p:cNvSpPr/>
          <p:nvPr/>
        </p:nvSpPr>
        <p:spPr>
          <a:xfrm>
            <a:off x="6459415" y="3848100"/>
            <a:ext cx="5348325" cy="2362200"/>
          </a:xfrm>
          <a:prstGeom prst="roundRect">
            <a:avLst>
              <a:gd name="adj" fmla="val 28401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K" sz="9600" i="1" dirty="0">
                <a:latin typeface="Geeza Pro" panose="02000400000000000000" pitchFamily="2" charset="-78"/>
                <a:ea typeface="BM JUA OTF" panose="02020603020101020101" pitchFamily="18" charset="-127"/>
                <a:cs typeface="Geeza Pro" panose="02000400000000000000" pitchFamily="2" charset="-78"/>
              </a:rPr>
              <a:t>The End</a:t>
            </a:r>
            <a:endParaRPr kumimoji="1" lang="zh-HK" altLang="en-US" sz="9600" i="1" dirty="0">
              <a:latin typeface="Geeza Pro" panose="02000400000000000000" pitchFamily="2" charset="-78"/>
              <a:ea typeface="LingWai SC Medium" panose="03050602040302020204" pitchFamily="66" charset="-122"/>
              <a:cs typeface="Geeza Pro" panose="02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6356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B8DFEB-5B56-0FDC-CAD7-B6E5D205C0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1.2, Objective</a:t>
            </a:r>
            <a:endParaRPr kumimoji="1" lang="zh-HK" altLang="en-US" b="1" dirty="0"/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CC425FF9-3519-A3A2-7658-1DA59D4AC6FA}"/>
              </a:ext>
            </a:extLst>
          </p:cNvPr>
          <p:cNvGrpSpPr/>
          <p:nvPr/>
        </p:nvGrpSpPr>
        <p:grpSpPr>
          <a:xfrm>
            <a:off x="1066800" y="1851768"/>
            <a:ext cx="6616526" cy="1896551"/>
            <a:chOff x="470074" y="1851768"/>
            <a:chExt cx="6616526" cy="1896551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AF3236BC-5FD2-16E8-30DF-6A409A159819}"/>
                </a:ext>
              </a:extLst>
            </p:cNvPr>
            <p:cNvGrpSpPr/>
            <p:nvPr/>
          </p:nvGrpSpPr>
          <p:grpSpPr>
            <a:xfrm>
              <a:off x="824516" y="2414820"/>
              <a:ext cx="6262084" cy="1333499"/>
              <a:chOff x="824516" y="2414820"/>
              <a:chExt cx="6262084" cy="1333499"/>
            </a:xfrm>
          </p:grpSpPr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1402913-FD33-8D8B-589F-2D9A66B9B00D}"/>
                  </a:ext>
                </a:extLst>
              </p:cNvPr>
              <p:cNvSpPr txBox="1"/>
              <p:nvPr/>
            </p:nvSpPr>
            <p:spPr>
              <a:xfrm>
                <a:off x="1165043" y="2542960"/>
                <a:ext cx="5921557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3200" b="1" dirty="0">
                    <a:effectLst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Uncover trends and patterns on RML market  </a:t>
                </a:r>
              </a:p>
            </p:txBody>
          </p: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9CC29F83-0329-7122-24CF-2223591FBFB6}"/>
                  </a:ext>
                </a:extLst>
              </p:cNvPr>
              <p:cNvGrpSpPr/>
              <p:nvPr/>
            </p:nvGrpSpPr>
            <p:grpSpPr>
              <a:xfrm>
                <a:off x="824516" y="2414820"/>
                <a:ext cx="2590117" cy="1333499"/>
                <a:chOff x="1015508" y="2956071"/>
                <a:chExt cx="1512001" cy="587229"/>
              </a:xfrm>
            </p:grpSpPr>
            <p:cxnSp>
              <p:nvCxnSpPr>
                <p:cNvPr id="16" name="直線接點 15">
                  <a:extLst>
                    <a:ext uri="{FF2B5EF4-FFF2-40B4-BE49-F238E27FC236}">
                      <a16:creationId xmlns:a16="http://schemas.microsoft.com/office/drawing/2014/main" id="{514DA97B-ABC5-13B9-4E32-C59EB90FE563}"/>
                    </a:ext>
                  </a:extLst>
                </p:cNvPr>
                <p:cNvCxnSpPr/>
                <p:nvPr/>
              </p:nvCxnSpPr>
              <p:spPr>
                <a:xfrm>
                  <a:off x="1015508" y="2956071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接點 16">
                  <a:extLst>
                    <a:ext uri="{FF2B5EF4-FFF2-40B4-BE49-F238E27FC236}">
                      <a16:creationId xmlns:a16="http://schemas.microsoft.com/office/drawing/2014/main" id="{C6B00FB6-C0B4-E75B-DC72-2CA750313AD5}"/>
                    </a:ext>
                  </a:extLst>
                </p:cNvPr>
                <p:cNvCxnSpPr/>
                <p:nvPr/>
              </p:nvCxnSpPr>
              <p:spPr>
                <a:xfrm>
                  <a:off x="1015509" y="3543300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接點 18">
                  <a:extLst>
                    <a:ext uri="{FF2B5EF4-FFF2-40B4-BE49-F238E27FC236}">
                      <a16:creationId xmlns:a16="http://schemas.microsoft.com/office/drawing/2014/main" id="{4B4C358A-B2E7-8ACC-64E8-DC12EC3A29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8" y="2956071"/>
                  <a:ext cx="0" cy="5872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Freeform 38">
              <a:extLst>
                <a:ext uri="{FF2B5EF4-FFF2-40B4-BE49-F238E27FC236}">
                  <a16:creationId xmlns:a16="http://schemas.microsoft.com/office/drawing/2014/main" id="{4DCA35B7-C0E5-33BF-210A-64DC3EA4B96F}"/>
                </a:ext>
              </a:extLst>
            </p:cNvPr>
            <p:cNvSpPr/>
            <p:nvPr/>
          </p:nvSpPr>
          <p:spPr>
            <a:xfrm>
              <a:off x="470074" y="1851768"/>
              <a:ext cx="759474" cy="891548"/>
            </a:xfrm>
            <a:custGeom>
              <a:avLst/>
              <a:gdLst/>
              <a:ahLst/>
              <a:cxnLst/>
              <a:rect l="l" t="t" r="r" b="b"/>
              <a:pathLst>
                <a:path w="811663" h="811663">
                  <a:moveTo>
                    <a:pt x="0" y="0"/>
                  </a:moveTo>
                  <a:lnTo>
                    <a:pt x="811663" y="0"/>
                  </a:lnTo>
                  <a:lnTo>
                    <a:pt x="811663" y="811663"/>
                  </a:lnTo>
                  <a:lnTo>
                    <a:pt x="0" y="811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 anchor="ctr" anchorCtr="1"/>
            <a:lstStyle/>
            <a:p>
              <a:endParaRPr lang="zh-HK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040A69AC-CD0E-AF5C-A640-73A82A44A678}"/>
              </a:ext>
            </a:extLst>
          </p:cNvPr>
          <p:cNvGrpSpPr/>
          <p:nvPr/>
        </p:nvGrpSpPr>
        <p:grpSpPr>
          <a:xfrm>
            <a:off x="9110777" y="1851768"/>
            <a:ext cx="6871721" cy="1957619"/>
            <a:chOff x="9601200" y="1790700"/>
            <a:chExt cx="6871721" cy="1957619"/>
          </a:xfrm>
        </p:grpSpPr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11FA76B9-04CD-7E47-0C05-4E2BA31664E2}"/>
                </a:ext>
              </a:extLst>
            </p:cNvPr>
            <p:cNvGrpSpPr/>
            <p:nvPr/>
          </p:nvGrpSpPr>
          <p:grpSpPr>
            <a:xfrm>
              <a:off x="10189521" y="2414820"/>
              <a:ext cx="6283400" cy="1333499"/>
              <a:chOff x="10189521" y="2414820"/>
              <a:chExt cx="6283400" cy="1333499"/>
            </a:xfrm>
          </p:grpSpPr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5755639C-C403-2024-4AD6-21EC4BFC6493}"/>
                  </a:ext>
                </a:extLst>
              </p:cNvPr>
              <p:cNvSpPr txBox="1"/>
              <p:nvPr/>
            </p:nvSpPr>
            <p:spPr>
              <a:xfrm>
                <a:off x="10551364" y="2564068"/>
                <a:ext cx="5921557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3200" b="1" dirty="0">
                    <a:effectLst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Gain insights into borrower and lender behavior</a:t>
                </a:r>
              </a:p>
            </p:txBody>
          </p: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E11A287A-0C5F-76E6-7A2B-BF314634D7B4}"/>
                  </a:ext>
                </a:extLst>
              </p:cNvPr>
              <p:cNvGrpSpPr/>
              <p:nvPr/>
            </p:nvGrpSpPr>
            <p:grpSpPr>
              <a:xfrm>
                <a:off x="10189521" y="2414820"/>
                <a:ext cx="2590117" cy="1333499"/>
                <a:chOff x="1015508" y="2956071"/>
                <a:chExt cx="1512001" cy="587229"/>
              </a:xfrm>
            </p:grpSpPr>
            <p:cxnSp>
              <p:nvCxnSpPr>
                <p:cNvPr id="26" name="直線接點 25">
                  <a:extLst>
                    <a:ext uri="{FF2B5EF4-FFF2-40B4-BE49-F238E27FC236}">
                      <a16:creationId xmlns:a16="http://schemas.microsoft.com/office/drawing/2014/main" id="{FA754CFE-5FAB-4DAD-A4D6-48F3F9F142BD}"/>
                    </a:ext>
                  </a:extLst>
                </p:cNvPr>
                <p:cNvCxnSpPr/>
                <p:nvPr/>
              </p:nvCxnSpPr>
              <p:spPr>
                <a:xfrm>
                  <a:off x="1015508" y="2956071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接點 26">
                  <a:extLst>
                    <a:ext uri="{FF2B5EF4-FFF2-40B4-BE49-F238E27FC236}">
                      <a16:creationId xmlns:a16="http://schemas.microsoft.com/office/drawing/2014/main" id="{2D34451D-B5E3-DE56-048E-AFC790B16E7E}"/>
                    </a:ext>
                  </a:extLst>
                </p:cNvPr>
                <p:cNvCxnSpPr/>
                <p:nvPr/>
              </p:nvCxnSpPr>
              <p:spPr>
                <a:xfrm>
                  <a:off x="1015509" y="3543300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接點 27">
                  <a:extLst>
                    <a:ext uri="{FF2B5EF4-FFF2-40B4-BE49-F238E27FC236}">
                      <a16:creationId xmlns:a16="http://schemas.microsoft.com/office/drawing/2014/main" id="{2B123734-C018-3072-DA1E-F042354845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8" y="2956071"/>
                  <a:ext cx="0" cy="5872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Freeform 48">
              <a:extLst>
                <a:ext uri="{FF2B5EF4-FFF2-40B4-BE49-F238E27FC236}">
                  <a16:creationId xmlns:a16="http://schemas.microsoft.com/office/drawing/2014/main" id="{D9A18483-EBB7-E8E8-3D03-3DA95EC5CABC}"/>
                </a:ext>
              </a:extLst>
            </p:cNvPr>
            <p:cNvSpPr/>
            <p:nvPr/>
          </p:nvSpPr>
          <p:spPr>
            <a:xfrm>
              <a:off x="9601200" y="1790700"/>
              <a:ext cx="964077" cy="978307"/>
            </a:xfrm>
            <a:custGeom>
              <a:avLst/>
              <a:gdLst/>
              <a:ahLst/>
              <a:cxnLst/>
              <a:rect l="l" t="t" r="r" b="b"/>
              <a:pathLst>
                <a:path w="964077" h="978307">
                  <a:moveTo>
                    <a:pt x="0" y="0"/>
                  </a:moveTo>
                  <a:lnTo>
                    <a:pt x="964077" y="0"/>
                  </a:lnTo>
                  <a:lnTo>
                    <a:pt x="964077" y="978307"/>
                  </a:lnTo>
                  <a:lnTo>
                    <a:pt x="0" y="978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 anchor="ctr" anchorCtr="1"/>
            <a:lstStyle/>
            <a:p>
              <a:endParaRPr lang="zh-HK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ADED664E-9124-2D62-5D41-2B0809CC4EF3}"/>
              </a:ext>
            </a:extLst>
          </p:cNvPr>
          <p:cNvGrpSpPr/>
          <p:nvPr/>
        </p:nvGrpSpPr>
        <p:grpSpPr>
          <a:xfrm>
            <a:off x="9164087" y="5835157"/>
            <a:ext cx="6871721" cy="1794948"/>
            <a:chOff x="9601200" y="5295900"/>
            <a:chExt cx="6871721" cy="1794948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54E39CF0-91F2-6F95-5A1F-FE3B5E2822BC}"/>
                </a:ext>
              </a:extLst>
            </p:cNvPr>
            <p:cNvGrpSpPr/>
            <p:nvPr/>
          </p:nvGrpSpPr>
          <p:grpSpPr>
            <a:xfrm>
              <a:off x="10189521" y="5757349"/>
              <a:ext cx="6283400" cy="1333499"/>
              <a:chOff x="10189521" y="5757349"/>
              <a:chExt cx="6283400" cy="1333499"/>
            </a:xfrm>
          </p:grpSpPr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2830D7B6-C552-19AB-487F-5AB853537A71}"/>
                  </a:ext>
                </a:extLst>
              </p:cNvPr>
              <p:cNvSpPr txBox="1"/>
              <p:nvPr/>
            </p:nvSpPr>
            <p:spPr>
              <a:xfrm>
                <a:off x="10551364" y="6131711"/>
                <a:ext cx="592155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3200" b="1" dirty="0">
                    <a:effectLst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Support HKMA’s functions</a:t>
                </a:r>
              </a:p>
            </p:txBody>
          </p:sp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id="{8CB72F6E-940F-C99F-18E9-C8DFB7EF1906}"/>
                  </a:ext>
                </a:extLst>
              </p:cNvPr>
              <p:cNvGrpSpPr/>
              <p:nvPr/>
            </p:nvGrpSpPr>
            <p:grpSpPr>
              <a:xfrm>
                <a:off x="10189521" y="5757349"/>
                <a:ext cx="2590117" cy="1333499"/>
                <a:chOff x="1015508" y="2956071"/>
                <a:chExt cx="1512001" cy="587229"/>
              </a:xfrm>
            </p:grpSpPr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52B4BAD7-AA7C-43E2-647F-E48B0C00D714}"/>
                    </a:ext>
                  </a:extLst>
                </p:cNvPr>
                <p:cNvCxnSpPr/>
                <p:nvPr/>
              </p:nvCxnSpPr>
              <p:spPr>
                <a:xfrm>
                  <a:off x="1015508" y="2956071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>
                  <a:extLst>
                    <a:ext uri="{FF2B5EF4-FFF2-40B4-BE49-F238E27FC236}">
                      <a16:creationId xmlns:a16="http://schemas.microsoft.com/office/drawing/2014/main" id="{AA52BDFA-144E-E3BD-164F-2F66196BC731}"/>
                    </a:ext>
                  </a:extLst>
                </p:cNvPr>
                <p:cNvCxnSpPr/>
                <p:nvPr/>
              </p:nvCxnSpPr>
              <p:spPr>
                <a:xfrm>
                  <a:off x="1015509" y="3543300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0DE0EEE6-C19E-161B-F6E3-BC44E761A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8" y="2956071"/>
                  <a:ext cx="0" cy="5872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" name="Freeform 50">
              <a:extLst>
                <a:ext uri="{FF2B5EF4-FFF2-40B4-BE49-F238E27FC236}">
                  <a16:creationId xmlns:a16="http://schemas.microsoft.com/office/drawing/2014/main" id="{8362F3B3-422E-8A52-CB3B-66D0FEA6DB45}"/>
                </a:ext>
              </a:extLst>
            </p:cNvPr>
            <p:cNvSpPr/>
            <p:nvPr/>
          </p:nvSpPr>
          <p:spPr>
            <a:xfrm>
              <a:off x="9601200" y="5295900"/>
              <a:ext cx="1236499" cy="931695"/>
            </a:xfrm>
            <a:custGeom>
              <a:avLst/>
              <a:gdLst/>
              <a:ahLst/>
              <a:cxnLst/>
              <a:rect l="l" t="t" r="r" b="b"/>
              <a:pathLst>
                <a:path w="1236499" h="858804">
                  <a:moveTo>
                    <a:pt x="0" y="0"/>
                  </a:moveTo>
                  <a:lnTo>
                    <a:pt x="1236498" y="0"/>
                  </a:lnTo>
                  <a:lnTo>
                    <a:pt x="1236498" y="858804"/>
                  </a:lnTo>
                  <a:lnTo>
                    <a:pt x="0" y="858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 anchor="ctr" anchorCtr="1"/>
            <a:lstStyle/>
            <a:p>
              <a:endParaRPr lang="zh-HK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A2CFAEC8-CAFE-A9F6-3334-42245C227B00}"/>
              </a:ext>
            </a:extLst>
          </p:cNvPr>
          <p:cNvGrpSpPr/>
          <p:nvPr/>
        </p:nvGrpSpPr>
        <p:grpSpPr>
          <a:xfrm>
            <a:off x="1066800" y="5835157"/>
            <a:ext cx="6616526" cy="1795603"/>
            <a:chOff x="470074" y="5295245"/>
            <a:chExt cx="6616526" cy="1795603"/>
          </a:xfrm>
        </p:grpSpPr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A6C49404-3500-0B3B-04B5-829450789AF5}"/>
                </a:ext>
              </a:extLst>
            </p:cNvPr>
            <p:cNvGrpSpPr/>
            <p:nvPr/>
          </p:nvGrpSpPr>
          <p:grpSpPr>
            <a:xfrm>
              <a:off x="824516" y="5757349"/>
              <a:ext cx="6262084" cy="1333499"/>
              <a:chOff x="824516" y="5757349"/>
              <a:chExt cx="6262084" cy="1333499"/>
            </a:xfrm>
          </p:grpSpPr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1CA472D9-91DC-DC7C-D6E8-CCA538BAD4AF}"/>
                  </a:ext>
                </a:extLst>
              </p:cNvPr>
              <p:cNvSpPr txBox="1"/>
              <p:nvPr/>
            </p:nvSpPr>
            <p:spPr>
              <a:xfrm>
                <a:off x="1165043" y="6131711"/>
                <a:ext cx="592155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3200" b="1" dirty="0">
                    <a:effectLst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Verify policy hypothesis</a:t>
                </a:r>
              </a:p>
            </p:txBody>
          </p:sp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D70455-D3B0-3611-9025-E28701C297AA}"/>
                  </a:ext>
                </a:extLst>
              </p:cNvPr>
              <p:cNvGrpSpPr/>
              <p:nvPr/>
            </p:nvGrpSpPr>
            <p:grpSpPr>
              <a:xfrm>
                <a:off x="824516" y="5757349"/>
                <a:ext cx="2590117" cy="1333499"/>
                <a:chOff x="1015508" y="2956071"/>
                <a:chExt cx="1512001" cy="587229"/>
              </a:xfrm>
            </p:grpSpPr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id="{B976A2D1-2DC7-FDF3-AE3C-E587BAAFE752}"/>
                    </a:ext>
                  </a:extLst>
                </p:cNvPr>
                <p:cNvCxnSpPr/>
                <p:nvPr/>
              </p:nvCxnSpPr>
              <p:spPr>
                <a:xfrm>
                  <a:off x="1015508" y="2956071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35">
                  <a:extLst>
                    <a:ext uri="{FF2B5EF4-FFF2-40B4-BE49-F238E27FC236}">
                      <a16:creationId xmlns:a16="http://schemas.microsoft.com/office/drawing/2014/main" id="{6409B216-58E3-451F-708C-8881346DB131}"/>
                    </a:ext>
                  </a:extLst>
                </p:cNvPr>
                <p:cNvCxnSpPr/>
                <p:nvPr/>
              </p:nvCxnSpPr>
              <p:spPr>
                <a:xfrm>
                  <a:off x="1015509" y="3543300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接點 36">
                  <a:extLst>
                    <a:ext uri="{FF2B5EF4-FFF2-40B4-BE49-F238E27FC236}">
                      <a16:creationId xmlns:a16="http://schemas.microsoft.com/office/drawing/2014/main" id="{37D17D3B-A61A-6328-30E0-88F31F738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8" y="2956071"/>
                  <a:ext cx="0" cy="5872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39167363-ED78-9710-9499-957F813DFCA8}"/>
                </a:ext>
              </a:extLst>
            </p:cNvPr>
            <p:cNvSpPr/>
            <p:nvPr/>
          </p:nvSpPr>
          <p:spPr>
            <a:xfrm>
              <a:off x="470074" y="5295245"/>
              <a:ext cx="783886" cy="891548"/>
            </a:xfrm>
            <a:custGeom>
              <a:avLst/>
              <a:gdLst/>
              <a:ahLst/>
              <a:cxnLst/>
              <a:rect l="l" t="t" r="r" b="b"/>
              <a:pathLst>
                <a:path w="980529" h="1070022">
                  <a:moveTo>
                    <a:pt x="0" y="0"/>
                  </a:moveTo>
                  <a:lnTo>
                    <a:pt x="980529" y="0"/>
                  </a:lnTo>
                  <a:lnTo>
                    <a:pt x="980529" y="1070021"/>
                  </a:lnTo>
                  <a:lnTo>
                    <a:pt x="0" y="107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HK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8014C3F-3B29-B1B6-3DC9-7801B1302EF4}"/>
              </a:ext>
            </a:extLst>
          </p:cNvPr>
          <p:cNvSpPr txBox="1"/>
          <p:nvPr/>
        </p:nvSpPr>
        <p:spPr>
          <a:xfrm>
            <a:off x="1446537" y="3994539"/>
            <a:ext cx="6227795" cy="1131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U</a:t>
            </a:r>
            <a:r>
              <a:rPr lang="en-US" altLang="zh-HK" sz="24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nderstand the nature of the RML market</a:t>
            </a:r>
            <a:r>
              <a:rPr lang="zh-TW" altLang="zh-HK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Identify changes in market dynamics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F88118F-F238-11E8-7F52-F8D048C5065A}"/>
              </a:ext>
            </a:extLst>
          </p:cNvPr>
          <p:cNvSpPr txBox="1"/>
          <p:nvPr/>
        </p:nvSpPr>
        <p:spPr>
          <a:xfrm>
            <a:off x="9720377" y="3994539"/>
            <a:ext cx="7184075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Extract the factors affecting borrower preferences</a:t>
            </a:r>
            <a:endParaRPr lang="en-US" altLang="zh-TW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Analyze lender strategies and risk management practice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0FC861A-4A4A-A3F1-B558-F3AFCDFBBED6}"/>
              </a:ext>
            </a:extLst>
          </p:cNvPr>
          <p:cNvSpPr txBox="1"/>
          <p:nvPr/>
        </p:nvSpPr>
        <p:spPr>
          <a:xfrm>
            <a:off x="10972800" y="716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HK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604BD13-C049-9329-677B-287F79229C2C}"/>
              </a:ext>
            </a:extLst>
          </p:cNvPr>
          <p:cNvSpPr txBox="1"/>
          <p:nvPr/>
        </p:nvSpPr>
        <p:spPr>
          <a:xfrm>
            <a:off x="9752408" y="7877254"/>
            <a:ext cx="8002192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Facilitate financial surveillance by identifying risks early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Support policymaking by exploring the </a:t>
            </a:r>
            <a:r>
              <a:rPr kumimoji="1" lang="en-US" altLang="zh-HK" sz="2400" dirty="0" err="1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marco</a:t>
            </a:r>
            <a:r>
              <a:rPr kumimoji="1"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trends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9720FB8E-E662-C496-34BA-961BA33B99B7}"/>
              </a:ext>
            </a:extLst>
          </p:cNvPr>
          <p:cNvSpPr txBox="1"/>
          <p:nvPr/>
        </p:nvSpPr>
        <p:spPr>
          <a:xfrm>
            <a:off x="1446537" y="7877254"/>
            <a:ext cx="6979633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</a:t>
            </a:r>
            <a:r>
              <a:rPr lang="en-US" altLang="zh-HK" sz="24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ssess the effects of policy changes to RML market, such as regulatory adjustments or interest rate fluctuation</a:t>
            </a:r>
          </a:p>
        </p:txBody>
      </p:sp>
    </p:spTree>
    <p:extLst>
      <p:ext uri="{BB962C8B-B14F-4D97-AF65-F5344CB8AC3E}">
        <p14:creationId xmlns:p14="http://schemas.microsoft.com/office/powerpoint/2010/main" val="59893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DD4000-D468-87F5-C827-D07804B3F5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2, Methodology</a:t>
            </a:r>
            <a:endParaRPr kumimoji="1" lang="zh-HK" altLang="en-US" b="1" dirty="0"/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E7E8E1C9-CF3A-E88E-767E-A92BFE79AD05}"/>
              </a:ext>
            </a:extLst>
          </p:cNvPr>
          <p:cNvGrpSpPr/>
          <p:nvPr/>
        </p:nvGrpSpPr>
        <p:grpSpPr>
          <a:xfrm>
            <a:off x="971872" y="2924903"/>
            <a:ext cx="16245965" cy="5542094"/>
            <a:chOff x="930410" y="3574512"/>
            <a:chExt cx="16245965" cy="5542094"/>
          </a:xfrm>
        </p:grpSpPr>
        <p:grpSp>
          <p:nvGrpSpPr>
            <p:cNvPr id="28" name="Group 2">
              <a:extLst>
                <a:ext uri="{FF2B5EF4-FFF2-40B4-BE49-F238E27FC236}">
                  <a16:creationId xmlns:a16="http://schemas.microsoft.com/office/drawing/2014/main" id="{9311E366-655A-B67B-32F5-D85A9894CB5B}"/>
                </a:ext>
              </a:extLst>
            </p:cNvPr>
            <p:cNvGrpSpPr/>
            <p:nvPr/>
          </p:nvGrpSpPr>
          <p:grpSpPr>
            <a:xfrm>
              <a:off x="930410" y="7086283"/>
              <a:ext cx="3623312" cy="2030323"/>
              <a:chOff x="-25887" y="0"/>
              <a:chExt cx="954288" cy="534735"/>
            </a:xfrm>
          </p:grpSpPr>
          <p:sp>
            <p:nvSpPr>
              <p:cNvPr id="29" name="Freeform 3">
                <a:extLst>
                  <a:ext uri="{FF2B5EF4-FFF2-40B4-BE49-F238E27FC236}">
                    <a16:creationId xmlns:a16="http://schemas.microsoft.com/office/drawing/2014/main" id="{B547E7F8-55E9-1E62-CE01-FFB2BEB856AA}"/>
                  </a:ext>
                </a:extLst>
              </p:cNvPr>
              <p:cNvSpPr/>
              <p:nvPr/>
            </p:nvSpPr>
            <p:spPr>
              <a:xfrm>
                <a:off x="0" y="0"/>
                <a:ext cx="928401" cy="534735"/>
              </a:xfrm>
              <a:custGeom>
                <a:avLst/>
                <a:gdLst/>
                <a:ahLst/>
                <a:cxnLst/>
                <a:rect l="l" t="t" r="r" b="b"/>
                <a:pathLst>
                  <a:path w="928401" h="534735">
                    <a:moveTo>
                      <a:pt x="0" y="0"/>
                    </a:moveTo>
                    <a:lnTo>
                      <a:pt x="928401" y="0"/>
                    </a:lnTo>
                    <a:lnTo>
                      <a:pt x="928401" y="534735"/>
                    </a:lnTo>
                    <a:lnTo>
                      <a:pt x="0" y="534735"/>
                    </a:lnTo>
                    <a:close/>
                  </a:path>
                </a:pathLst>
              </a:custGeom>
              <a:solidFill>
                <a:srgbClr val="E0B1CB"/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30" name="TextBox 4">
                <a:extLst>
                  <a:ext uri="{FF2B5EF4-FFF2-40B4-BE49-F238E27FC236}">
                    <a16:creationId xmlns:a16="http://schemas.microsoft.com/office/drawing/2014/main" id="{834B94AD-7382-9C16-237A-E9D4237EB10E}"/>
                  </a:ext>
                </a:extLst>
              </p:cNvPr>
              <p:cNvSpPr txBox="1"/>
              <p:nvPr/>
            </p:nvSpPr>
            <p:spPr>
              <a:xfrm>
                <a:off x="-25887" y="0"/>
                <a:ext cx="928113" cy="5347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3200" b="1" i="1" spc="199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Collection</a:t>
                </a:r>
                <a:endParaRPr lang="en-US" sz="3600" b="1" i="1" spc="199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1" name="Group 5">
              <a:extLst>
                <a:ext uri="{FF2B5EF4-FFF2-40B4-BE49-F238E27FC236}">
                  <a16:creationId xmlns:a16="http://schemas.microsoft.com/office/drawing/2014/main" id="{50470B49-991F-B67F-2A55-3A69999A8D37}"/>
                </a:ext>
              </a:extLst>
            </p:cNvPr>
            <p:cNvGrpSpPr/>
            <p:nvPr/>
          </p:nvGrpSpPr>
          <p:grpSpPr>
            <a:xfrm rot="-10800000">
              <a:off x="3909698" y="8499438"/>
              <a:ext cx="644024" cy="617168"/>
              <a:chOff x="0" y="0"/>
              <a:chExt cx="6350000" cy="6339840"/>
            </a:xfrm>
          </p:grpSpPr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25D7D029-2DC6-172E-3D86-E8AB0C959E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95C4">
                  <a:alpha val="49804"/>
                </a:srgbClr>
              </a:solidFill>
            </p:spPr>
            <p:txBody>
              <a:bodyPr/>
              <a:lstStyle/>
              <a:p>
                <a:endParaRPr lang="zh-HK" altLang="en-US" dirty="0"/>
              </a:p>
            </p:txBody>
          </p:sp>
        </p:grpSp>
        <p:grpSp>
          <p:nvGrpSpPr>
            <p:cNvPr id="33" name="Group 7">
              <a:extLst>
                <a:ext uri="{FF2B5EF4-FFF2-40B4-BE49-F238E27FC236}">
                  <a16:creationId xmlns:a16="http://schemas.microsoft.com/office/drawing/2014/main" id="{9DBA36C0-2646-8049-F8D7-92E751FA88A2}"/>
                </a:ext>
              </a:extLst>
            </p:cNvPr>
            <p:cNvGrpSpPr/>
            <p:nvPr/>
          </p:nvGrpSpPr>
          <p:grpSpPr>
            <a:xfrm>
              <a:off x="3768538" y="6324450"/>
              <a:ext cx="3666182" cy="2319645"/>
              <a:chOff x="-37178" y="-38101"/>
              <a:chExt cx="965579" cy="610935"/>
            </a:xfrm>
          </p:grpSpPr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F2937953-14E0-C6E8-1344-CEA065F63B6B}"/>
                  </a:ext>
                </a:extLst>
              </p:cNvPr>
              <p:cNvSpPr/>
              <p:nvPr/>
            </p:nvSpPr>
            <p:spPr>
              <a:xfrm>
                <a:off x="0" y="0"/>
                <a:ext cx="928401" cy="534735"/>
              </a:xfrm>
              <a:custGeom>
                <a:avLst/>
                <a:gdLst/>
                <a:ahLst/>
                <a:cxnLst/>
                <a:rect l="l" t="t" r="r" b="b"/>
                <a:pathLst>
                  <a:path w="928401" h="534735">
                    <a:moveTo>
                      <a:pt x="0" y="0"/>
                    </a:moveTo>
                    <a:lnTo>
                      <a:pt x="928401" y="0"/>
                    </a:lnTo>
                    <a:lnTo>
                      <a:pt x="928401" y="534735"/>
                    </a:lnTo>
                    <a:lnTo>
                      <a:pt x="0" y="534735"/>
                    </a:lnTo>
                    <a:close/>
                  </a:path>
                </a:pathLst>
              </a:custGeom>
              <a:solidFill>
                <a:srgbClr val="BE95C4"/>
              </a:solidFill>
            </p:spPr>
            <p:txBody>
              <a:bodyPr/>
              <a:lstStyle/>
              <a:p>
                <a:endParaRPr lang="zh-HK" altLang="en-US" dirty="0"/>
              </a:p>
            </p:txBody>
          </p:sp>
          <p:sp>
            <p:nvSpPr>
              <p:cNvPr id="35" name="TextBox 9">
                <a:extLst>
                  <a:ext uri="{FF2B5EF4-FFF2-40B4-BE49-F238E27FC236}">
                    <a16:creationId xmlns:a16="http://schemas.microsoft.com/office/drawing/2014/main" id="{36A8391F-A0FF-7ED4-8AB6-3594CAA75E46}"/>
                  </a:ext>
                </a:extLst>
              </p:cNvPr>
              <p:cNvSpPr txBox="1"/>
              <p:nvPr/>
            </p:nvSpPr>
            <p:spPr>
              <a:xfrm>
                <a:off x="-37178" y="-38101"/>
                <a:ext cx="928401" cy="6109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3200" b="1" i="1" spc="199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Cleaning</a:t>
                </a:r>
                <a:endParaRPr lang="en-US" sz="3600" b="1" i="1" spc="199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10">
              <a:extLst>
                <a:ext uri="{FF2B5EF4-FFF2-40B4-BE49-F238E27FC236}">
                  <a16:creationId xmlns:a16="http://schemas.microsoft.com/office/drawing/2014/main" id="{F31ACC2C-CD31-A2C1-BFEE-1A6A3E7B6A83}"/>
                </a:ext>
              </a:extLst>
            </p:cNvPr>
            <p:cNvGrpSpPr/>
            <p:nvPr/>
          </p:nvGrpSpPr>
          <p:grpSpPr>
            <a:xfrm>
              <a:off x="6566770" y="5734271"/>
              <a:ext cx="3800682" cy="2319645"/>
              <a:chOff x="-72602" y="-30993"/>
              <a:chExt cx="1001003" cy="610935"/>
            </a:xfrm>
          </p:grpSpPr>
          <p:sp>
            <p:nvSpPr>
              <p:cNvPr id="37" name="Freeform 11">
                <a:extLst>
                  <a:ext uri="{FF2B5EF4-FFF2-40B4-BE49-F238E27FC236}">
                    <a16:creationId xmlns:a16="http://schemas.microsoft.com/office/drawing/2014/main" id="{77A09D03-F969-5612-8B24-9CC86ECAD4EB}"/>
                  </a:ext>
                </a:extLst>
              </p:cNvPr>
              <p:cNvSpPr/>
              <p:nvPr/>
            </p:nvSpPr>
            <p:spPr>
              <a:xfrm>
                <a:off x="0" y="0"/>
                <a:ext cx="928401" cy="534735"/>
              </a:xfrm>
              <a:custGeom>
                <a:avLst/>
                <a:gdLst/>
                <a:ahLst/>
                <a:cxnLst/>
                <a:rect l="l" t="t" r="r" b="b"/>
                <a:pathLst>
                  <a:path w="928401" h="534735">
                    <a:moveTo>
                      <a:pt x="0" y="0"/>
                    </a:moveTo>
                    <a:lnTo>
                      <a:pt x="928401" y="0"/>
                    </a:lnTo>
                    <a:lnTo>
                      <a:pt x="928401" y="534735"/>
                    </a:lnTo>
                    <a:lnTo>
                      <a:pt x="0" y="534735"/>
                    </a:lnTo>
                    <a:close/>
                  </a:path>
                </a:pathLst>
              </a:custGeom>
              <a:solidFill>
                <a:srgbClr val="A086C0"/>
              </a:solidFill>
            </p:spPr>
            <p:txBody>
              <a:bodyPr/>
              <a:lstStyle/>
              <a:p>
                <a:endParaRPr lang="zh-HK" altLang="en-US" dirty="0"/>
              </a:p>
            </p:txBody>
          </p:sp>
          <p:sp>
            <p:nvSpPr>
              <p:cNvPr id="38" name="TextBox 12">
                <a:extLst>
                  <a:ext uri="{FF2B5EF4-FFF2-40B4-BE49-F238E27FC236}">
                    <a16:creationId xmlns:a16="http://schemas.microsoft.com/office/drawing/2014/main" id="{035CCE62-104D-B6DE-1E86-A04ECF2FCF69}"/>
                  </a:ext>
                </a:extLst>
              </p:cNvPr>
              <p:cNvSpPr txBox="1"/>
              <p:nvPr/>
            </p:nvSpPr>
            <p:spPr>
              <a:xfrm>
                <a:off x="-72602" y="-30993"/>
                <a:ext cx="928401" cy="6109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2600" b="1" i="1" spc="199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Transformation</a:t>
                </a:r>
              </a:p>
            </p:txBody>
          </p:sp>
        </p:grp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DEB61ADD-2C71-802F-A870-4B998CDAD47A}"/>
                </a:ext>
              </a:extLst>
            </p:cNvPr>
            <p:cNvGrpSpPr/>
            <p:nvPr/>
          </p:nvGrpSpPr>
          <p:grpSpPr>
            <a:xfrm>
              <a:off x="9635940" y="5023431"/>
              <a:ext cx="3638377" cy="2319645"/>
              <a:chOff x="-29855" y="-57075"/>
              <a:chExt cx="958256" cy="610935"/>
            </a:xfrm>
          </p:grpSpPr>
          <p:sp>
            <p:nvSpPr>
              <p:cNvPr id="40" name="Freeform 14">
                <a:extLst>
                  <a:ext uri="{FF2B5EF4-FFF2-40B4-BE49-F238E27FC236}">
                    <a16:creationId xmlns:a16="http://schemas.microsoft.com/office/drawing/2014/main" id="{AAF961AB-32AD-5C3C-6683-DF0EA237F883}"/>
                  </a:ext>
                </a:extLst>
              </p:cNvPr>
              <p:cNvSpPr/>
              <p:nvPr/>
            </p:nvSpPr>
            <p:spPr>
              <a:xfrm>
                <a:off x="0" y="0"/>
                <a:ext cx="928401" cy="534735"/>
              </a:xfrm>
              <a:custGeom>
                <a:avLst/>
                <a:gdLst/>
                <a:ahLst/>
                <a:cxnLst/>
                <a:rect l="l" t="t" r="r" b="b"/>
                <a:pathLst>
                  <a:path w="928401" h="534735">
                    <a:moveTo>
                      <a:pt x="0" y="0"/>
                    </a:moveTo>
                    <a:lnTo>
                      <a:pt x="928401" y="0"/>
                    </a:lnTo>
                    <a:lnTo>
                      <a:pt x="928401" y="534735"/>
                    </a:lnTo>
                    <a:lnTo>
                      <a:pt x="0" y="534735"/>
                    </a:lnTo>
                    <a:close/>
                  </a:path>
                </a:pathLst>
              </a:custGeom>
              <a:solidFill>
                <a:srgbClr val="5D548E"/>
              </a:solidFill>
            </p:spPr>
            <p:txBody>
              <a:bodyPr/>
              <a:lstStyle/>
              <a:p>
                <a:endParaRPr lang="zh-HK" altLang="en-US" dirty="0"/>
              </a:p>
            </p:txBody>
          </p:sp>
          <p:sp>
            <p:nvSpPr>
              <p:cNvPr id="41" name="TextBox 15">
                <a:extLst>
                  <a:ext uri="{FF2B5EF4-FFF2-40B4-BE49-F238E27FC236}">
                    <a16:creationId xmlns:a16="http://schemas.microsoft.com/office/drawing/2014/main" id="{E7DC8879-0B73-248F-4E90-CF87C1D5BE7F}"/>
                  </a:ext>
                </a:extLst>
              </p:cNvPr>
              <p:cNvSpPr txBox="1"/>
              <p:nvPr/>
            </p:nvSpPr>
            <p:spPr>
              <a:xfrm>
                <a:off x="-29855" y="-57075"/>
                <a:ext cx="928401" cy="6109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3200" b="1" i="1" spc="199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Analysis</a:t>
                </a:r>
                <a:endParaRPr lang="en-US" sz="3600" b="1" i="1" spc="199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2" name="Group 16">
              <a:extLst>
                <a:ext uri="{FF2B5EF4-FFF2-40B4-BE49-F238E27FC236}">
                  <a16:creationId xmlns:a16="http://schemas.microsoft.com/office/drawing/2014/main" id="{A6C2C86E-20A3-F5AE-DA45-FB722E7621C2}"/>
                </a:ext>
              </a:extLst>
            </p:cNvPr>
            <p:cNvGrpSpPr/>
            <p:nvPr/>
          </p:nvGrpSpPr>
          <p:grpSpPr>
            <a:xfrm rot="-10800000">
              <a:off x="9739770" y="7265102"/>
              <a:ext cx="618157" cy="617168"/>
              <a:chOff x="0" y="0"/>
              <a:chExt cx="6350000" cy="6339840"/>
            </a:xfrm>
          </p:grpSpPr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B933F156-24A2-65DE-9B43-41FF01B1203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D548E">
                  <a:alpha val="49804"/>
                </a:srgbClr>
              </a:solidFill>
            </p:spPr>
            <p:txBody>
              <a:bodyPr/>
              <a:lstStyle/>
              <a:p>
                <a:endParaRPr lang="zh-HK" altLang="en-US" dirty="0"/>
              </a:p>
            </p:txBody>
          </p:sp>
        </p:grpSp>
        <p:grpSp>
          <p:nvGrpSpPr>
            <p:cNvPr id="44" name="Group 18">
              <a:extLst>
                <a:ext uri="{FF2B5EF4-FFF2-40B4-BE49-F238E27FC236}">
                  <a16:creationId xmlns:a16="http://schemas.microsoft.com/office/drawing/2014/main" id="{86C95E74-F9FC-F6D8-5D52-516265CC1BE8}"/>
                </a:ext>
              </a:extLst>
            </p:cNvPr>
            <p:cNvGrpSpPr/>
            <p:nvPr/>
          </p:nvGrpSpPr>
          <p:grpSpPr>
            <a:xfrm rot="-10800000">
              <a:off x="6826088" y="7882270"/>
              <a:ext cx="618157" cy="617168"/>
              <a:chOff x="0" y="0"/>
              <a:chExt cx="6350000" cy="6339840"/>
            </a:xfrm>
          </p:grpSpPr>
          <p:sp>
            <p:nvSpPr>
              <p:cNvPr id="45" name="Freeform 19">
                <a:extLst>
                  <a:ext uri="{FF2B5EF4-FFF2-40B4-BE49-F238E27FC236}">
                    <a16:creationId xmlns:a16="http://schemas.microsoft.com/office/drawing/2014/main" id="{D33FECDD-2583-0A23-61AC-9664C43BE8D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86C0">
                  <a:alpha val="49804"/>
                </a:srgbClr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F04D8DB7-EBF2-1750-413E-3C8BE0CBE1E6}"/>
                </a:ext>
              </a:extLst>
            </p:cNvPr>
            <p:cNvSpPr/>
            <p:nvPr/>
          </p:nvSpPr>
          <p:spPr>
            <a:xfrm>
              <a:off x="12650434" y="3574512"/>
              <a:ext cx="4525941" cy="4020616"/>
            </a:xfrm>
            <a:custGeom>
              <a:avLst/>
              <a:gdLst/>
              <a:ahLst/>
              <a:cxnLst/>
              <a:rect l="l" t="t" r="r" b="b"/>
              <a:pathLst>
                <a:path w="977479" h="868343">
                  <a:moveTo>
                    <a:pt x="977479" y="434171"/>
                  </a:moveTo>
                  <a:lnTo>
                    <a:pt x="571079" y="0"/>
                  </a:lnTo>
                  <a:lnTo>
                    <a:pt x="571079" y="203200"/>
                  </a:lnTo>
                  <a:lnTo>
                    <a:pt x="0" y="203200"/>
                  </a:lnTo>
                  <a:lnTo>
                    <a:pt x="0" y="665143"/>
                  </a:lnTo>
                  <a:lnTo>
                    <a:pt x="571079" y="665143"/>
                  </a:lnTo>
                  <a:lnTo>
                    <a:pt x="571079" y="868343"/>
                  </a:lnTo>
                  <a:lnTo>
                    <a:pt x="977479" y="434171"/>
                  </a:lnTo>
                  <a:close/>
                </a:path>
              </a:pathLst>
            </a:custGeom>
            <a:solidFill>
              <a:srgbClr val="3C1B49">
                <a:alpha val="96863"/>
              </a:srgbClr>
            </a:solidFill>
          </p:spPr>
          <p:txBody>
            <a:bodyPr/>
            <a:lstStyle/>
            <a:p>
              <a:endParaRPr lang="zh-HK" altLang="en-US" dirty="0"/>
            </a:p>
          </p:txBody>
        </p:sp>
        <p:sp>
          <p:nvSpPr>
            <p:cNvPr id="48" name="TextBox 22">
              <a:extLst>
                <a:ext uri="{FF2B5EF4-FFF2-40B4-BE49-F238E27FC236}">
                  <a16:creationId xmlns:a16="http://schemas.microsoft.com/office/drawing/2014/main" id="{9FF8F2C9-ED07-4C7E-54FA-CB490B47AFAB}"/>
                </a:ext>
              </a:extLst>
            </p:cNvPr>
            <p:cNvSpPr txBox="1"/>
            <p:nvPr/>
          </p:nvSpPr>
          <p:spPr>
            <a:xfrm>
              <a:off x="12650435" y="4484236"/>
              <a:ext cx="4224504" cy="2158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200" b="1" i="1" spc="199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Visualization</a:t>
              </a:r>
              <a:endParaRPr lang="en-US" sz="3600" b="1" i="1" spc="1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9" name="Group 23">
              <a:extLst>
                <a:ext uri="{FF2B5EF4-FFF2-40B4-BE49-F238E27FC236}">
                  <a16:creationId xmlns:a16="http://schemas.microsoft.com/office/drawing/2014/main" id="{36FE85ED-C6C2-9091-2640-2807AB7DB9ED}"/>
                </a:ext>
              </a:extLst>
            </p:cNvPr>
            <p:cNvGrpSpPr/>
            <p:nvPr/>
          </p:nvGrpSpPr>
          <p:grpSpPr>
            <a:xfrm rot="-10800000">
              <a:off x="12640909" y="6647934"/>
              <a:ext cx="618157" cy="617168"/>
              <a:chOff x="0" y="0"/>
              <a:chExt cx="6350000" cy="6339840"/>
            </a:xfrm>
          </p:grpSpPr>
          <p:sp>
            <p:nvSpPr>
              <p:cNvPr id="50" name="Freeform 24">
                <a:extLst>
                  <a:ext uri="{FF2B5EF4-FFF2-40B4-BE49-F238E27FC236}">
                    <a16:creationId xmlns:a16="http://schemas.microsoft.com/office/drawing/2014/main" id="{DDEF7061-5ED9-247C-54B4-0402CE74CFC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62154">
                  <a:alpha val="49804"/>
                </a:srgbClr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</p:grpSp>
      <p:sp>
        <p:nvSpPr>
          <p:cNvPr id="58" name="TextBox 32">
            <a:extLst>
              <a:ext uri="{FF2B5EF4-FFF2-40B4-BE49-F238E27FC236}">
                <a16:creationId xmlns:a16="http://schemas.microsoft.com/office/drawing/2014/main" id="{DC75C2F4-78B0-AB74-E6D0-C82FFE833238}"/>
              </a:ext>
            </a:extLst>
          </p:cNvPr>
          <p:cNvSpPr txBox="1"/>
          <p:nvPr/>
        </p:nvSpPr>
        <p:spPr>
          <a:xfrm>
            <a:off x="3550138" y="1701754"/>
            <a:ext cx="11187724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</a:pPr>
            <a:r>
              <a:rPr lang="en-US" sz="4000" b="1" u="sng" spc="107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Processing Workflow</a:t>
            </a:r>
          </a:p>
        </p:txBody>
      </p:sp>
      <p:pic>
        <p:nvPicPr>
          <p:cNvPr id="1026" name="Picture 2" descr="Data collection - Free computer icons">
            <a:extLst>
              <a:ext uri="{FF2B5EF4-FFF2-40B4-BE49-F238E27FC236}">
                <a16:creationId xmlns:a16="http://schemas.microsoft.com/office/drawing/2014/main" id="{460B0B74-0209-06F5-CC6C-A84A2FDEE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591300"/>
            <a:ext cx="654449" cy="65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圖片 1024" descr="一張含有 符號, 黑色, 白色, 設計 的圖片&#10;&#10;自動產生的描述">
            <a:extLst>
              <a:ext uri="{FF2B5EF4-FFF2-40B4-BE49-F238E27FC236}">
                <a16:creationId xmlns:a16="http://schemas.microsoft.com/office/drawing/2014/main" id="{E24916DD-1237-6516-565E-A65AC3EE5ED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991">
            <a:off x="4159212" y="5949912"/>
            <a:ext cx="602048" cy="602048"/>
          </a:xfrm>
          <a:prstGeom prst="rect">
            <a:avLst/>
          </a:prstGeom>
        </p:spPr>
      </p:pic>
      <p:pic>
        <p:nvPicPr>
          <p:cNvPr id="1029" name="圖片 1028" descr="一張含有 黑色, 黑暗 的圖片&#10;&#10;自動產生的描述">
            <a:extLst>
              <a:ext uri="{FF2B5EF4-FFF2-40B4-BE49-F238E27FC236}">
                <a16:creationId xmlns:a16="http://schemas.microsoft.com/office/drawing/2014/main" id="{11EC1E79-6C09-5194-67CF-B655F25397F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823" y="5234024"/>
            <a:ext cx="671476" cy="671476"/>
          </a:xfrm>
          <a:prstGeom prst="rect">
            <a:avLst/>
          </a:prstGeom>
        </p:spPr>
      </p:pic>
      <p:pic>
        <p:nvPicPr>
          <p:cNvPr id="1033" name="圖片 1032" descr="一張含有 圖形, 符號, 標誌, 黑色 的圖片&#10;&#10;自動產生的描述">
            <a:extLst>
              <a:ext uri="{FF2B5EF4-FFF2-40B4-BE49-F238E27FC236}">
                <a16:creationId xmlns:a16="http://schemas.microsoft.com/office/drawing/2014/main" id="{88ED7A30-7B1F-456D-475E-61F410931A7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90" y="4646310"/>
            <a:ext cx="768767" cy="768767"/>
          </a:xfrm>
          <a:prstGeom prst="rect">
            <a:avLst/>
          </a:prstGeom>
        </p:spPr>
      </p:pic>
      <p:pic>
        <p:nvPicPr>
          <p:cNvPr id="1035" name="圖片 1034" descr="一張含有 圖形, 螢幕擷取畫面, 字型, 標誌 的圖片&#10;&#10;自動產生的描述">
            <a:extLst>
              <a:ext uri="{FF2B5EF4-FFF2-40B4-BE49-F238E27FC236}">
                <a16:creationId xmlns:a16="http://schemas.microsoft.com/office/drawing/2014/main" id="{CDC474D8-27A1-2F3D-02B2-7158AB9DE365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075" y="3967775"/>
            <a:ext cx="794725" cy="7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80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F6FB6-0DC2-EDDB-CFAC-D8053A5BE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2.1, Data Collection</a:t>
            </a:r>
            <a:endParaRPr kumimoji="1" lang="zh-HK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90B7D4-AC09-A3D8-6AAF-9597683B6270}"/>
              </a:ext>
            </a:extLst>
          </p:cNvPr>
          <p:cNvSpPr txBox="1"/>
          <p:nvPr/>
        </p:nvSpPr>
        <p:spPr>
          <a:xfrm>
            <a:off x="313765" y="1790700"/>
            <a:ext cx="974463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All data is collected from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reputable and open sources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, including the HKMA and the C&amp;SD website.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collected data was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categorized into relevant sectors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: economic, banking, and interest rates. The collected data was categorized into relevant sectors: economic, banking, and interest rates.</a:t>
            </a:r>
          </a:p>
          <a:p>
            <a:pPr algn="just"/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most relevant datasets were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for the EDA on the RML market, such as [Outstanding Loan], [RML in negative equity], [No. of new drawn RML] as RML area and [Unemployment Rate], [HIBOR] and other as factor area.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C700D1F-F784-06CA-635C-4B0BDAAA58AF}"/>
              </a:ext>
            </a:extLst>
          </p:cNvPr>
          <p:cNvGrpSpPr/>
          <p:nvPr/>
        </p:nvGrpSpPr>
        <p:grpSpPr>
          <a:xfrm>
            <a:off x="15240000" y="8039100"/>
            <a:ext cx="2462684" cy="1601074"/>
            <a:chOff x="69220" y="7331623"/>
            <a:chExt cx="2462684" cy="1601074"/>
          </a:xfrm>
        </p:grpSpPr>
        <p:graphicFrame>
          <p:nvGraphicFramePr>
            <p:cNvPr id="12" name="物件 11">
              <a:extLst>
                <a:ext uri="{FF2B5EF4-FFF2-40B4-BE49-F238E27FC236}">
                  <a16:creationId xmlns:a16="http://schemas.microsoft.com/office/drawing/2014/main" id="{4E4FD2AB-4F5E-8779-9A2F-6DDC401A674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760855"/>
                </p:ext>
              </p:extLst>
            </p:nvPr>
          </p:nvGraphicFramePr>
          <p:xfrm>
            <a:off x="69220" y="7331623"/>
            <a:ext cx="2462684" cy="1555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工作表" showAsIcon="1" r:id="rId3" imgW="965200" imgH="609600" progId="Excel.Sheet.12">
                    <p:embed/>
                  </p:oleObj>
                </mc:Choice>
                <mc:Fallback>
                  <p:oleObj name="工作表" showAsIcon="1" r:id="rId3" imgW="965200" imgH="609600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9220" y="7331623"/>
                          <a:ext cx="2462684" cy="15553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剪去單一角落矩形 6">
              <a:extLst>
                <a:ext uri="{FF2B5EF4-FFF2-40B4-BE49-F238E27FC236}">
                  <a16:creationId xmlns:a16="http://schemas.microsoft.com/office/drawing/2014/main" id="{89A7AE4D-6763-F769-F9AB-5982C977DB58}"/>
                </a:ext>
              </a:extLst>
            </p:cNvPr>
            <p:cNvSpPr/>
            <p:nvPr/>
          </p:nvSpPr>
          <p:spPr>
            <a:xfrm>
              <a:off x="154885" y="8208361"/>
              <a:ext cx="2291353" cy="724336"/>
            </a:xfrm>
            <a:prstGeom prst="snip1Rect">
              <a:avLst/>
            </a:prstGeom>
            <a:solidFill>
              <a:srgbClr val="A086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HK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Datasets List</a:t>
              </a:r>
              <a:endParaRPr kumimoji="1" lang="zh-HK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DE290FD3-F6A7-1932-1149-1DE02237D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653" y="1790700"/>
            <a:ext cx="7762933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19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F6FB6-0DC2-EDDB-CFAC-D8053A5BE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2.2, Data Cleaning</a:t>
            </a:r>
            <a:endParaRPr kumimoji="1" lang="zh-HK" altLang="en-US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748703-68BE-F389-C3FB-9AF88047F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0"/>
          <a:stretch/>
        </p:blipFill>
        <p:spPr>
          <a:xfrm>
            <a:off x="2514600" y="1943100"/>
            <a:ext cx="12700181" cy="7391400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4334E303-D0CC-43D9-D49C-626FB6EE3B36}"/>
              </a:ext>
            </a:extLst>
          </p:cNvPr>
          <p:cNvSpPr/>
          <p:nvPr/>
        </p:nvSpPr>
        <p:spPr>
          <a:xfrm>
            <a:off x="13563600" y="2095500"/>
            <a:ext cx="2209800" cy="838200"/>
          </a:xfrm>
          <a:prstGeom prst="roundRect">
            <a:avLst/>
          </a:prstGeom>
          <a:solidFill>
            <a:srgbClr val="A086C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Normalize the data structure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AD10F8D8-5BD9-88F1-334E-A854E2868C2A}"/>
              </a:ext>
            </a:extLst>
          </p:cNvPr>
          <p:cNvSpPr/>
          <p:nvPr/>
        </p:nvSpPr>
        <p:spPr>
          <a:xfrm>
            <a:off x="1447800" y="3543300"/>
            <a:ext cx="2780043" cy="838200"/>
          </a:xfrm>
          <a:prstGeom prst="roundRect">
            <a:avLst/>
          </a:prstGeom>
          <a:solidFill>
            <a:srgbClr val="A086C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Handle the missing values and records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D3B7AD2B-CA4A-79F2-6C84-82C178E738D1}"/>
              </a:ext>
            </a:extLst>
          </p:cNvPr>
          <p:cNvSpPr/>
          <p:nvPr/>
        </p:nvSpPr>
        <p:spPr>
          <a:xfrm>
            <a:off x="406219" y="6697790"/>
            <a:ext cx="2667000" cy="838200"/>
          </a:xfrm>
          <a:prstGeom prst="roundRect">
            <a:avLst/>
          </a:prstGeom>
          <a:solidFill>
            <a:srgbClr val="A086C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Map the values to numerical format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E9D4E552-6225-8E2A-91C9-D27D23575DE0}"/>
              </a:ext>
            </a:extLst>
          </p:cNvPr>
          <p:cNvSpPr/>
          <p:nvPr/>
        </p:nvSpPr>
        <p:spPr>
          <a:xfrm>
            <a:off x="14377124" y="4953000"/>
            <a:ext cx="2946038" cy="1181100"/>
          </a:xfrm>
          <a:prstGeom prst="roundRect">
            <a:avLst/>
          </a:prstGeom>
          <a:solidFill>
            <a:srgbClr val="A086C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HK" sz="2000" b="1" kern="1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Rename columns to be more descriptive and standardized</a:t>
            </a:r>
            <a:endParaRPr lang="zh-TW" altLang="zh-HK" sz="2000" b="1" kern="100" dirty="0">
              <a:effectLst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F101101C-78A7-5826-7511-D61CD2227CA6}"/>
              </a:ext>
            </a:extLst>
          </p:cNvPr>
          <p:cNvSpPr/>
          <p:nvPr/>
        </p:nvSpPr>
        <p:spPr>
          <a:xfrm>
            <a:off x="5334000" y="9105900"/>
            <a:ext cx="3124200" cy="838200"/>
          </a:xfrm>
          <a:prstGeom prst="roundRect">
            <a:avLst/>
          </a:prstGeom>
          <a:solidFill>
            <a:srgbClr val="A086C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Merge the current and old time series data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615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6AACAE6-1D72-172E-6398-4227B284F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379" y="1638300"/>
            <a:ext cx="10973242" cy="71628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77F6FB6-0DC2-EDDB-CFAC-D8053A5BE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2.2, Data Cleaning</a:t>
            </a:r>
            <a:endParaRPr kumimoji="1" lang="zh-HK" altLang="en-US" b="1" dirty="0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4334E303-D0CC-43D9-D49C-626FB6EE3B36}"/>
              </a:ext>
            </a:extLst>
          </p:cNvPr>
          <p:cNvSpPr/>
          <p:nvPr/>
        </p:nvSpPr>
        <p:spPr>
          <a:xfrm>
            <a:off x="13563600" y="2095500"/>
            <a:ext cx="2209800" cy="838200"/>
          </a:xfrm>
          <a:prstGeom prst="roundRect">
            <a:avLst/>
          </a:prstGeom>
          <a:solidFill>
            <a:srgbClr val="5D548E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Normalized the data structure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AD10F8D8-5BD9-88F1-334E-A854E2868C2A}"/>
              </a:ext>
            </a:extLst>
          </p:cNvPr>
          <p:cNvSpPr/>
          <p:nvPr/>
        </p:nvSpPr>
        <p:spPr>
          <a:xfrm>
            <a:off x="1447800" y="3543300"/>
            <a:ext cx="2780043" cy="838200"/>
          </a:xfrm>
          <a:prstGeom prst="roundRect">
            <a:avLst/>
          </a:prstGeom>
          <a:solidFill>
            <a:srgbClr val="5D548E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Handled the missing values and records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D3B7AD2B-CA4A-79F2-6C84-82C178E738D1}"/>
              </a:ext>
            </a:extLst>
          </p:cNvPr>
          <p:cNvSpPr/>
          <p:nvPr/>
        </p:nvSpPr>
        <p:spPr>
          <a:xfrm>
            <a:off x="406219" y="6697790"/>
            <a:ext cx="2667000" cy="838200"/>
          </a:xfrm>
          <a:prstGeom prst="roundRect">
            <a:avLst/>
          </a:prstGeom>
          <a:solidFill>
            <a:srgbClr val="5D548E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Mapped the values to numerical format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E9D4E552-6225-8E2A-91C9-D27D23575DE0}"/>
              </a:ext>
            </a:extLst>
          </p:cNvPr>
          <p:cNvSpPr/>
          <p:nvPr/>
        </p:nvSpPr>
        <p:spPr>
          <a:xfrm>
            <a:off x="14377124" y="4953000"/>
            <a:ext cx="2946038" cy="1181100"/>
          </a:xfrm>
          <a:prstGeom prst="roundRect">
            <a:avLst/>
          </a:prstGeom>
          <a:solidFill>
            <a:srgbClr val="5D548E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HK" sz="2000" b="1" kern="1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Renamed columns to be more descriptive and standardized</a:t>
            </a:r>
            <a:endParaRPr lang="zh-TW" altLang="zh-HK" sz="2000" b="1" kern="100" dirty="0">
              <a:effectLst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1BA4CE08-3C37-E23D-7453-0CD494140FF6}"/>
              </a:ext>
            </a:extLst>
          </p:cNvPr>
          <p:cNvSpPr/>
          <p:nvPr/>
        </p:nvSpPr>
        <p:spPr>
          <a:xfrm>
            <a:off x="5334000" y="9105900"/>
            <a:ext cx="3124200" cy="838200"/>
          </a:xfrm>
          <a:prstGeom prst="roundRect">
            <a:avLst/>
          </a:prstGeom>
          <a:solidFill>
            <a:srgbClr val="5D548E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Merged the current and old time series data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32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F6FB6-0DC2-EDDB-CFAC-D8053A5BE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2.3, Data Transformation</a:t>
            </a:r>
            <a:endParaRPr kumimoji="1" lang="zh-HK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64C46F-62B7-1EAF-9C63-5F0444DB6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753" y="3771900"/>
            <a:ext cx="12676494" cy="3581400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2F5569C2-AAA6-6CC6-C5ED-8A01E08DD4B1}"/>
              </a:ext>
            </a:extLst>
          </p:cNvPr>
          <p:cNvSpPr/>
          <p:nvPr/>
        </p:nvSpPr>
        <p:spPr>
          <a:xfrm>
            <a:off x="1720803" y="2476500"/>
            <a:ext cx="2266136" cy="111774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Filtered the starting time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9005454B-DB46-439B-C529-37F8FF86FAFF}"/>
              </a:ext>
            </a:extLst>
          </p:cNvPr>
          <p:cNvSpPr/>
          <p:nvPr/>
        </p:nvSpPr>
        <p:spPr>
          <a:xfrm>
            <a:off x="3871021" y="7465828"/>
            <a:ext cx="2534635" cy="109205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Grouped by year and quarter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20415D96-59E4-D2C4-9BA5-D1D440F852C8}"/>
              </a:ext>
            </a:extLst>
          </p:cNvPr>
          <p:cNvSpPr/>
          <p:nvPr/>
        </p:nvSpPr>
        <p:spPr>
          <a:xfrm>
            <a:off x="6355919" y="2476500"/>
            <a:ext cx="3962400" cy="111774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Joined different area datasets by year and month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FCA4AAA4-732E-D696-08F7-2A564FECC8EF}"/>
              </a:ext>
            </a:extLst>
          </p:cNvPr>
          <p:cNvSpPr/>
          <p:nvPr/>
        </p:nvSpPr>
        <p:spPr>
          <a:xfrm>
            <a:off x="10136218" y="7429500"/>
            <a:ext cx="2667000" cy="109205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Aggregated  the mean value of each group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77DFEE7-F1C7-D6D0-63B2-C06FC29BA283}"/>
              </a:ext>
            </a:extLst>
          </p:cNvPr>
          <p:cNvSpPr/>
          <p:nvPr/>
        </p:nvSpPr>
        <p:spPr>
          <a:xfrm>
            <a:off x="12687300" y="2476500"/>
            <a:ext cx="3276600" cy="109205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Computed useful information by raw data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041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</TotalTime>
  <Words>2130</Words>
  <Application>Microsoft Macintosh PowerPoint</Application>
  <PresentationFormat>自訂</PresentationFormat>
  <Paragraphs>368</Paragraphs>
  <Slides>30</Slides>
  <Notes>29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Arial</vt:lpstr>
      <vt:lpstr>Geeza Pro</vt:lpstr>
      <vt:lpstr>Calibri</vt:lpstr>
      <vt:lpstr>DIN Alternate</vt:lpstr>
      <vt:lpstr>Office Theme</vt:lpstr>
      <vt:lpstr>工作表</vt:lpstr>
      <vt:lpstr>PowerPoint 簡報</vt:lpstr>
      <vt:lpstr>Agenda</vt:lpstr>
      <vt:lpstr>1.1, Background</vt:lpstr>
      <vt:lpstr>1.2, Objective</vt:lpstr>
      <vt:lpstr>2, Methodology</vt:lpstr>
      <vt:lpstr>2.1, Data Collection</vt:lpstr>
      <vt:lpstr>2.2, Data Cleaning</vt:lpstr>
      <vt:lpstr>2.2, Data Cleaning</vt:lpstr>
      <vt:lpstr>2.3, Data Transformation</vt:lpstr>
      <vt:lpstr>2.4 Data Analysis, Visualization</vt:lpstr>
      <vt:lpstr>3.1 Outstanding Loans</vt:lpstr>
      <vt:lpstr>3.1 Outstanding Loans</vt:lpstr>
      <vt:lpstr>3.1 Outstanding Loans</vt:lpstr>
      <vt:lpstr>3.1 Outstanding Loans</vt:lpstr>
      <vt:lpstr>3.1 Outstanding Loans</vt:lpstr>
      <vt:lpstr>3.1 Outstanding Loans</vt:lpstr>
      <vt:lpstr>3.1 Outstanding Loans</vt:lpstr>
      <vt:lpstr>3.2 New Loans</vt:lpstr>
      <vt:lpstr>3.2 New Loans</vt:lpstr>
      <vt:lpstr>3.2 New Loans</vt:lpstr>
      <vt:lpstr>3.2 New Loans</vt:lpstr>
      <vt:lpstr>3.2 New Loans</vt:lpstr>
      <vt:lpstr>3.2 New Loans</vt:lpstr>
      <vt:lpstr>3.2 New Loans</vt:lpstr>
      <vt:lpstr>3.2 New Loans</vt:lpstr>
      <vt:lpstr>3.2 New Loans</vt:lpstr>
      <vt:lpstr>4.1 Conclusion</vt:lpstr>
      <vt:lpstr>4.2 Limitation &amp; Improvement</vt:lpstr>
      <vt:lpstr>Reference &amp; Remark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Kyro Kwok🐼</cp:lastModifiedBy>
  <cp:revision>30</cp:revision>
  <dcterms:created xsi:type="dcterms:W3CDTF">2006-08-16T00:00:00Z</dcterms:created>
  <dcterms:modified xsi:type="dcterms:W3CDTF">2024-02-20T16:39:16Z</dcterms:modified>
  <dc:identifier>DAF63xGVv5Q</dc:identifier>
</cp:coreProperties>
</file>